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16" r:id="rId2"/>
    <p:sldId id="367" r:id="rId3"/>
    <p:sldId id="443" r:id="rId4"/>
    <p:sldId id="366" r:id="rId5"/>
    <p:sldId id="372" r:id="rId6"/>
    <p:sldId id="431" r:id="rId7"/>
    <p:sldId id="433" r:id="rId8"/>
    <p:sldId id="434" r:id="rId9"/>
    <p:sldId id="452" r:id="rId10"/>
    <p:sldId id="436" r:id="rId11"/>
    <p:sldId id="437" r:id="rId12"/>
    <p:sldId id="446" r:id="rId13"/>
    <p:sldId id="375" r:id="rId14"/>
    <p:sldId id="387" r:id="rId15"/>
    <p:sldId id="389" r:id="rId16"/>
    <p:sldId id="390" r:id="rId17"/>
    <p:sldId id="391" r:id="rId18"/>
    <p:sldId id="393" r:id="rId19"/>
    <p:sldId id="395" r:id="rId20"/>
    <p:sldId id="445" r:id="rId21"/>
    <p:sldId id="392" r:id="rId22"/>
    <p:sldId id="377" r:id="rId23"/>
    <p:sldId id="373" r:id="rId24"/>
    <p:sldId id="441" r:id="rId25"/>
    <p:sldId id="385" r:id="rId26"/>
    <p:sldId id="447" r:id="rId27"/>
    <p:sldId id="381" r:id="rId28"/>
    <p:sldId id="406" r:id="rId29"/>
    <p:sldId id="438" r:id="rId30"/>
    <p:sldId id="379" r:id="rId31"/>
    <p:sldId id="408" r:id="rId32"/>
    <p:sldId id="409" r:id="rId33"/>
    <p:sldId id="415" r:id="rId34"/>
    <p:sldId id="416" r:id="rId35"/>
    <p:sldId id="417" r:id="rId36"/>
    <p:sldId id="418" r:id="rId37"/>
    <p:sldId id="451" r:id="rId38"/>
    <p:sldId id="426" r:id="rId39"/>
    <p:sldId id="430" r:id="rId40"/>
    <p:sldId id="424" r:id="rId41"/>
    <p:sldId id="414" r:id="rId42"/>
    <p:sldId id="405" r:id="rId43"/>
    <p:sldId id="427" r:id="rId44"/>
    <p:sldId id="449" r:id="rId45"/>
    <p:sldId id="378" r:id="rId46"/>
    <p:sldId id="425" r:id="rId47"/>
  </p:sldIdLst>
  <p:sldSz cx="9144000" cy="6858000" type="screen4x3"/>
  <p:notesSz cx="6997700" cy="92710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E4BF46-A963-4C38-8F9B-DC55DBF69297}">
          <p14:sldIdLst>
            <p14:sldId id="316"/>
            <p14:sldId id="367"/>
            <p14:sldId id="443"/>
            <p14:sldId id="366"/>
            <p14:sldId id="372"/>
            <p14:sldId id="431"/>
            <p14:sldId id="433"/>
            <p14:sldId id="434"/>
            <p14:sldId id="452"/>
            <p14:sldId id="436"/>
            <p14:sldId id="437"/>
            <p14:sldId id="446"/>
            <p14:sldId id="375"/>
            <p14:sldId id="387"/>
            <p14:sldId id="389"/>
            <p14:sldId id="390"/>
            <p14:sldId id="391"/>
            <p14:sldId id="393"/>
            <p14:sldId id="395"/>
            <p14:sldId id="445"/>
            <p14:sldId id="392"/>
            <p14:sldId id="377"/>
            <p14:sldId id="373"/>
            <p14:sldId id="441"/>
            <p14:sldId id="385"/>
            <p14:sldId id="447"/>
            <p14:sldId id="381"/>
            <p14:sldId id="406"/>
            <p14:sldId id="438"/>
            <p14:sldId id="379"/>
            <p14:sldId id="408"/>
            <p14:sldId id="409"/>
            <p14:sldId id="415"/>
            <p14:sldId id="416"/>
            <p14:sldId id="417"/>
            <p14:sldId id="418"/>
            <p14:sldId id="451"/>
            <p14:sldId id="426"/>
            <p14:sldId id="430"/>
            <p14:sldId id="424"/>
            <p14:sldId id="414"/>
            <p14:sldId id="405"/>
            <p14:sldId id="427"/>
            <p14:sldId id="449"/>
            <p14:sldId id="378"/>
            <p14:sldId id="42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860">
          <p15:clr>
            <a:srgbClr val="A4A3A4"/>
          </p15:clr>
        </p15:guide>
        <p15:guide id="2" pos="323">
          <p15:clr>
            <a:srgbClr val="A4A3A4"/>
          </p15:clr>
        </p15:guide>
        <p15:guide id="3" pos="37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508"/>
    <a:srgbClr val="DBCEAC"/>
    <a:srgbClr val="1B69AF"/>
    <a:srgbClr val="C5D66E"/>
    <a:srgbClr val="A9CC37"/>
    <a:srgbClr val="A9D437"/>
    <a:srgbClr val="B6CB56"/>
    <a:srgbClr val="245100"/>
    <a:srgbClr val="A8CD5E"/>
    <a:srgbClr val="008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74" autoAdjust="0"/>
  </p:normalViewPr>
  <p:slideViewPr>
    <p:cSldViewPr snapToGrid="0">
      <p:cViewPr>
        <p:scale>
          <a:sx n="80" d="100"/>
          <a:sy n="80" d="100"/>
        </p:scale>
        <p:origin x="-1794" y="-576"/>
      </p:cViewPr>
      <p:guideLst>
        <p:guide orient="horz" pos="860"/>
        <p:guide pos="323"/>
        <p:guide pos="3735"/>
      </p:guideLst>
    </p:cSldViewPr>
  </p:slideViewPr>
  <p:outlineViewPr>
    <p:cViewPr>
      <p:scale>
        <a:sx n="33" d="100"/>
        <a:sy n="33" d="100"/>
      </p:scale>
      <p:origin x="0" y="13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3300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ian\Desktop\RMWI\Data\2012-14%20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ian\Desktop\RMWI\Data\2012-14%20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ian\Desktop\RMWI\Data\2012-14%20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ian\Desktop\RMWI\Data\2012-14%20Graph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TRose:Desktop:Poplar%20Isoprene%20Flux%20Data%20(4-29-11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23310582180351"/>
          <c:y val="8.3800336428100197E-2"/>
          <c:w val="0.77492508984573472"/>
          <c:h val="0.79162625819308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Sheet1!$A$7</c:f>
              <c:strCache>
                <c:ptCount val="1"/>
                <c:pt idx="0">
                  <c:v>Poplar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Sheet1!$B$6:$D$6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Post-Coppice</c:v>
                </c:pt>
              </c:strCache>
            </c:strRef>
          </c:cat>
          <c:val>
            <c:numRef>
              <c:f>Sheet1!$B$7:$D$7</c:f>
              <c:numCache>
                <c:formatCode>General</c:formatCode>
                <c:ptCount val="3"/>
                <c:pt idx="0">
                  <c:v>2.6669999999999998</c:v>
                </c:pt>
                <c:pt idx="1">
                  <c:v>12.5</c:v>
                </c:pt>
                <c:pt idx="2">
                  <c:v>10.667</c:v>
                </c:pt>
              </c:numCache>
            </c:numRef>
          </c:val>
        </c:ser>
        <c:ser>
          <c:idx val="1"/>
          <c:order val="1"/>
          <c:tx>
            <c:strRef>
              <c:f>Sheet1!$A$8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Sheet1!$B$6:$D$6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Post-Coppice</c:v>
                </c:pt>
              </c:strCache>
            </c:strRef>
          </c:cat>
          <c:val>
            <c:numRef>
              <c:f>Sheet1!$B$8:$D$8</c:f>
              <c:numCache>
                <c:formatCode>General</c:formatCode>
                <c:ptCount val="3"/>
                <c:pt idx="0">
                  <c:v>5</c:v>
                </c:pt>
                <c:pt idx="1">
                  <c:v>2.5</c:v>
                </c:pt>
                <c:pt idx="2">
                  <c:v>4.33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307648"/>
        <c:axId val="115309184"/>
      </c:barChart>
      <c:catAx>
        <c:axId val="115307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15309184"/>
        <c:crosses val="autoZero"/>
        <c:auto val="1"/>
        <c:lblAlgn val="ctr"/>
        <c:lblOffset val="100"/>
        <c:noMultiLvlLbl val="0"/>
      </c:catAx>
      <c:valAx>
        <c:axId val="115309184"/>
        <c:scaling>
          <c:orientation val="minMax"/>
        </c:scaling>
        <c:delete val="0"/>
        <c:axPos val="l"/>
        <c:majorGridlines>
          <c:spPr>
            <a:ln>
              <a:solidFill>
                <a:schemeClr val="bg2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Mean Number of Small Mammals Captured Per 450 Trapnights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5307648"/>
        <c:crosses val="autoZero"/>
        <c:crossBetween val="between"/>
      </c:valAx>
      <c:spPr>
        <a:ln>
          <a:solidFill>
            <a:schemeClr val="bg2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bg2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72670706999946"/>
          <c:y val="7.437659684969658E-2"/>
          <c:w val="0.76989775977917496"/>
          <c:h val="0.79361345895323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Poplar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bg2"/>
                        </a:solidFill>
                      </a:defRPr>
                    </a:pPr>
                    <a:r>
                      <a:rPr lang="en-US" sz="2400" dirty="0" smtClean="0">
                        <a:solidFill>
                          <a:schemeClr val="bg2"/>
                        </a:solidFill>
                      </a:rPr>
                      <a:t>*</a:t>
                    </a:r>
                    <a:endParaRPr lang="en-US" sz="2400" dirty="0">
                      <a:solidFill>
                        <a:schemeClr val="bg2"/>
                      </a:solidFill>
                    </a:endParaRP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bg2"/>
                        </a:solidFill>
                      </a:defRPr>
                    </a:pPr>
                    <a:r>
                      <a:rPr lang="en-US" sz="2400" dirty="0" smtClean="0">
                        <a:solidFill>
                          <a:schemeClr val="bg2"/>
                        </a:solidFill>
                      </a:rPr>
                      <a:t>*</a:t>
                    </a:r>
                    <a:endParaRPr lang="en-US" sz="2400" dirty="0">
                      <a:solidFill>
                        <a:schemeClr val="bg2"/>
                      </a:solidFill>
                    </a:endParaRP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Sheet1!$B$18:$D$19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Post-Coppice</c:v>
                </c:pt>
              </c:strCache>
            </c:strRef>
          </c:cat>
          <c:val>
            <c:numRef>
              <c:f>Sheet1!$B$20:$D$20</c:f>
              <c:numCache>
                <c:formatCode>General</c:formatCode>
                <c:ptCount val="3"/>
                <c:pt idx="0">
                  <c:v>0.75000000000000044</c:v>
                </c:pt>
                <c:pt idx="1">
                  <c:v>1.167</c:v>
                </c:pt>
                <c:pt idx="2">
                  <c:v>1.83</c:v>
                </c:pt>
              </c:numCache>
            </c:numRef>
          </c:val>
        </c:ser>
        <c:ser>
          <c:idx val="1"/>
          <c:order val="1"/>
          <c:tx>
            <c:strRef>
              <c:f>Sheet1!$A$21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Sheet1!$B$18:$D$19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Post-Coppice</c:v>
                </c:pt>
              </c:strCache>
            </c:strRef>
          </c:cat>
          <c:val>
            <c:numRef>
              <c:f>Sheet1!$B$21:$D$21</c:f>
              <c:numCache>
                <c:formatCode>General</c:formatCode>
                <c:ptCount val="3"/>
                <c:pt idx="0">
                  <c:v>1.25</c:v>
                </c:pt>
                <c:pt idx="1">
                  <c:v>0.8300000000000004</c:v>
                </c:pt>
                <c:pt idx="2">
                  <c:v>1.159999999999999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100288"/>
        <c:axId val="115151616"/>
      </c:barChart>
      <c:catAx>
        <c:axId val="115100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2"/>
                </a:solidFill>
              </a:defRPr>
            </a:pPr>
            <a:endParaRPr lang="en-US"/>
          </a:p>
        </c:txPr>
        <c:crossAx val="115151616"/>
        <c:crosses val="autoZero"/>
        <c:auto val="1"/>
        <c:lblAlgn val="ctr"/>
        <c:lblOffset val="100"/>
        <c:noMultiLvlLbl val="0"/>
      </c:catAx>
      <c:valAx>
        <c:axId val="115151616"/>
        <c:scaling>
          <c:orientation val="minMax"/>
        </c:scaling>
        <c:delete val="0"/>
        <c:axPos val="l"/>
        <c:majorGridlines>
          <c:spPr>
            <a:ln>
              <a:solidFill>
                <a:schemeClr val="bg2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>
                    <a:solidFill>
                      <a:schemeClr val="bg2"/>
                    </a:solidFill>
                  </a:defRPr>
                </a:pPr>
                <a:r>
                  <a:rPr lang="en-US" sz="1100">
                    <a:solidFill>
                      <a:schemeClr val="bg2"/>
                    </a:solidFill>
                  </a:rPr>
                  <a:t>Mean Number Small Mammal Species Detected Per 450 Trapnights</a:t>
                </a:r>
              </a:p>
            </c:rich>
          </c:tx>
          <c:layout>
            <c:manualLayout>
              <c:xMode val="edge"/>
              <c:yMode val="edge"/>
              <c:x val="9.3726933695311169E-4"/>
              <c:y val="4.663126462967779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  <c:crossAx val="115100288"/>
        <c:crosses val="autoZero"/>
        <c:crossBetween val="between"/>
      </c:valAx>
      <c:spPr>
        <a:ln>
          <a:solidFill>
            <a:schemeClr val="bg2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14976069167824"/>
          <c:y val="7.6828521434820649E-2"/>
          <c:w val="0.7639110184756317"/>
          <c:h val="0.795578677665291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Sheet1!$A$55</c:f>
              <c:strCache>
                <c:ptCount val="1"/>
                <c:pt idx="0">
                  <c:v>Poplar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bg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Sheet1!$B$54:$D$54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Post-Coppice</c:v>
                </c:pt>
              </c:strCache>
            </c:strRef>
          </c:cat>
          <c:val>
            <c:numRef>
              <c:f>Sheet1!$B$55:$D$55</c:f>
              <c:numCache>
                <c:formatCode>General</c:formatCode>
                <c:ptCount val="3"/>
                <c:pt idx="0">
                  <c:v>0.75000000000000078</c:v>
                </c:pt>
                <c:pt idx="1">
                  <c:v>2</c:v>
                </c:pt>
                <c:pt idx="2">
                  <c:v>1.3</c:v>
                </c:pt>
              </c:numCache>
            </c:numRef>
          </c:val>
        </c:ser>
        <c:ser>
          <c:idx val="1"/>
          <c:order val="1"/>
          <c:tx>
            <c:strRef>
              <c:f>Sheet1!$A$56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Sheet1!$B$54:$D$54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Post-Coppice</c:v>
                </c:pt>
              </c:strCache>
            </c:strRef>
          </c:cat>
          <c:val>
            <c:numRef>
              <c:f>Sheet1!$B$56:$D$56</c:f>
              <c:numCache>
                <c:formatCode>General</c:formatCode>
                <c:ptCount val="3"/>
                <c:pt idx="0">
                  <c:v>0.70000000000000062</c:v>
                </c:pt>
                <c:pt idx="1">
                  <c:v>0.45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804096"/>
        <c:axId val="98805632"/>
      </c:barChart>
      <c:catAx>
        <c:axId val="98804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bg2"/>
                </a:solidFill>
              </a:defRPr>
            </a:pPr>
            <a:endParaRPr lang="en-US"/>
          </a:p>
        </c:txPr>
        <c:crossAx val="98805632"/>
        <c:crosses val="autoZero"/>
        <c:auto val="1"/>
        <c:lblAlgn val="ctr"/>
        <c:lblOffset val="100"/>
        <c:noMultiLvlLbl val="0"/>
      </c:catAx>
      <c:valAx>
        <c:axId val="98805632"/>
        <c:scaling>
          <c:orientation val="minMax"/>
        </c:scaling>
        <c:delete val="0"/>
        <c:axPos val="l"/>
        <c:majorGridlines>
          <c:spPr>
            <a:ln>
              <a:solidFill>
                <a:schemeClr val="bg2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>
                    <a:solidFill>
                      <a:schemeClr val="bg2"/>
                    </a:solidFill>
                  </a:defRPr>
                </a:pPr>
                <a:r>
                  <a:rPr lang="en-US" sz="1200" dirty="0">
                    <a:solidFill>
                      <a:schemeClr val="bg2"/>
                    </a:solidFill>
                  </a:rPr>
                  <a:t>Mean Number of Bird Species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  <c:crossAx val="98804096"/>
        <c:crosses val="autoZero"/>
        <c:crossBetween val="between"/>
      </c:valAx>
      <c:spPr>
        <a:ln>
          <a:solidFill>
            <a:schemeClr val="bg2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79450362822295"/>
          <c:y val="6.5874895989160118E-2"/>
          <c:w val="0.74235783027121605"/>
          <c:h val="0.810684914385701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Sheet1!$A$39</c:f>
              <c:strCache>
                <c:ptCount val="1"/>
                <c:pt idx="0">
                  <c:v>Poplar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2"/>
                        </a:solidFill>
                      </a:rPr>
                      <a:t>*</a:t>
                    </a:r>
                    <a:endParaRPr lang="en-US" dirty="0">
                      <a:solidFill>
                        <a:schemeClr val="bg2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bg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Sheet1!$B$38:$D$38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Post-Coppice</c:v>
                </c:pt>
              </c:strCache>
            </c:strRef>
          </c:cat>
          <c:val>
            <c:numRef>
              <c:f>Sheet1!$B$39:$D$39</c:f>
              <c:numCache>
                <c:formatCode>General</c:formatCode>
                <c:ptCount val="3"/>
                <c:pt idx="0">
                  <c:v>1.45</c:v>
                </c:pt>
                <c:pt idx="1">
                  <c:v>4.4000000000000004</c:v>
                </c:pt>
                <c:pt idx="2">
                  <c:v>2.7</c:v>
                </c:pt>
              </c:numCache>
            </c:numRef>
          </c:val>
        </c:ser>
        <c:ser>
          <c:idx val="1"/>
          <c:order val="1"/>
          <c:tx>
            <c:strRef>
              <c:f>Sheet1!$A$40</c:f>
              <c:strCache>
                <c:ptCount val="1"/>
                <c:pt idx="0">
                  <c:v>Reference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Sheet1!$B$38:$D$38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Post-Coppice</c:v>
                </c:pt>
              </c:strCache>
            </c:strRef>
          </c:cat>
          <c:val>
            <c:numRef>
              <c:f>Sheet1!$B$40:$D$40</c:f>
              <c:numCache>
                <c:formatCode>General</c:formatCode>
                <c:ptCount val="3"/>
                <c:pt idx="0">
                  <c:v>1.3</c:v>
                </c:pt>
                <c:pt idx="1">
                  <c:v>0.8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484672"/>
        <c:axId val="172837888"/>
      </c:barChart>
      <c:catAx>
        <c:axId val="171484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bg2"/>
                </a:solidFill>
              </a:defRPr>
            </a:pPr>
            <a:endParaRPr lang="en-US"/>
          </a:p>
        </c:txPr>
        <c:crossAx val="172837888"/>
        <c:crosses val="autoZero"/>
        <c:auto val="1"/>
        <c:lblAlgn val="ctr"/>
        <c:lblOffset val="100"/>
        <c:noMultiLvlLbl val="0"/>
      </c:catAx>
      <c:valAx>
        <c:axId val="172837888"/>
        <c:scaling>
          <c:orientation val="minMax"/>
        </c:scaling>
        <c:delete val="0"/>
        <c:axPos val="l"/>
        <c:majorGridlines>
          <c:spPr>
            <a:ln>
              <a:solidFill>
                <a:schemeClr val="bg2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>
                    <a:solidFill>
                      <a:schemeClr val="bg2"/>
                    </a:solidFill>
                  </a:defRPr>
                </a:pPr>
                <a:r>
                  <a:rPr lang="en-US" sz="1200" dirty="0">
                    <a:solidFill>
                      <a:schemeClr val="bg2"/>
                    </a:solidFill>
                  </a:rPr>
                  <a:t>Mean Number of Birds Detected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  <c:crossAx val="171484672"/>
        <c:crosses val="autoZero"/>
        <c:crossBetween val="between"/>
      </c:valAx>
      <c:spPr>
        <a:ln>
          <a:solidFill>
            <a:schemeClr val="bg2"/>
          </a:solidFill>
        </a:ln>
      </c:spPr>
    </c:plotArea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772703412073505E-2"/>
          <c:y val="1.6095895621742899E-2"/>
          <c:w val="0.89857828164556497"/>
          <c:h val="0.63596070281357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Flux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Sheet2!$C$2:$C$34</c:f>
                <c:numCache>
                  <c:formatCode>General</c:formatCode>
                  <c:ptCount val="33"/>
                  <c:pt idx="0">
                    <c:v>5.7086106272995751</c:v>
                  </c:pt>
                  <c:pt idx="1">
                    <c:v>5.8979415295264586</c:v>
                  </c:pt>
                  <c:pt idx="2">
                    <c:v>2.966479394838216</c:v>
                  </c:pt>
                  <c:pt idx="3">
                    <c:v>3.6265017787828469</c:v>
                  </c:pt>
                  <c:pt idx="4">
                    <c:v>0.98319208025017901</c:v>
                  </c:pt>
                  <c:pt idx="5">
                    <c:v>2.7861263431510062</c:v>
                  </c:pt>
                  <c:pt idx="6">
                    <c:v>3.4229616805723468</c:v>
                  </c:pt>
                  <c:pt idx="7">
                    <c:v>2.248320496491782</c:v>
                  </c:pt>
                  <c:pt idx="8">
                    <c:v>2.3094010767585029</c:v>
                  </c:pt>
                  <c:pt idx="9">
                    <c:v>1.800996874952798</c:v>
                  </c:pt>
                  <c:pt idx="10">
                    <c:v>1.6919330254585621</c:v>
                  </c:pt>
                  <c:pt idx="11">
                    <c:v>0.40824829046386302</c:v>
                  </c:pt>
                  <c:pt idx="12">
                    <c:v>1.48323969741905</c:v>
                  </c:pt>
                  <c:pt idx="13">
                    <c:v>1.300887271175982</c:v>
                  </c:pt>
                  <c:pt idx="14">
                    <c:v>1.1037127426019051</c:v>
                  </c:pt>
                  <c:pt idx="15">
                    <c:v>0.51639777949432197</c:v>
                  </c:pt>
                  <c:pt idx="16">
                    <c:v>0.82542030585555703</c:v>
                  </c:pt>
                  <c:pt idx="17">
                    <c:v>0.46291004988627599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0.40824829046386302</c:v>
                  </c:pt>
                  <c:pt idx="23">
                    <c:v>0.54772255750516596</c:v>
                  </c:pt>
                  <c:pt idx="24">
                    <c:v>0.70710678118654802</c:v>
                  </c:pt>
                  <c:pt idx="25">
                    <c:v>0.51639777949432197</c:v>
                  </c:pt>
                  <c:pt idx="26">
                    <c:v>0.5</c:v>
                  </c:pt>
                  <c:pt idx="27">
                    <c:v>0.5</c:v>
                  </c:pt>
                  <c:pt idx="28">
                    <c:v>0.40824829046386302</c:v>
                  </c:pt>
                  <c:pt idx="29">
                    <c:v>0.40824829046386302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</c:numCache>
              </c:numRef>
            </c:plus>
            <c:minus>
              <c:numRef>
                <c:f>Sheet2!$C$2:$C$34</c:f>
                <c:numCache>
                  <c:formatCode>General</c:formatCode>
                  <c:ptCount val="33"/>
                  <c:pt idx="0">
                    <c:v>5.7086106272995751</c:v>
                  </c:pt>
                  <c:pt idx="1">
                    <c:v>5.8979415295264586</c:v>
                  </c:pt>
                  <c:pt idx="2">
                    <c:v>2.966479394838216</c:v>
                  </c:pt>
                  <c:pt idx="3">
                    <c:v>3.6265017787828469</c:v>
                  </c:pt>
                  <c:pt idx="4">
                    <c:v>0.98319208025017901</c:v>
                  </c:pt>
                  <c:pt idx="5">
                    <c:v>2.7861263431510062</c:v>
                  </c:pt>
                  <c:pt idx="6">
                    <c:v>3.4229616805723468</c:v>
                  </c:pt>
                  <c:pt idx="7">
                    <c:v>2.248320496491782</c:v>
                  </c:pt>
                  <c:pt idx="8">
                    <c:v>2.3094010767585029</c:v>
                  </c:pt>
                  <c:pt idx="9">
                    <c:v>1.800996874952798</c:v>
                  </c:pt>
                  <c:pt idx="10">
                    <c:v>1.6919330254585621</c:v>
                  </c:pt>
                  <c:pt idx="11">
                    <c:v>0.40824829046386302</c:v>
                  </c:pt>
                  <c:pt idx="12">
                    <c:v>1.48323969741905</c:v>
                  </c:pt>
                  <c:pt idx="13">
                    <c:v>1.300887271175982</c:v>
                  </c:pt>
                  <c:pt idx="14">
                    <c:v>1.1037127426019051</c:v>
                  </c:pt>
                  <c:pt idx="15">
                    <c:v>0.51639777949432197</c:v>
                  </c:pt>
                  <c:pt idx="16">
                    <c:v>0.82542030585555703</c:v>
                  </c:pt>
                  <c:pt idx="17">
                    <c:v>0.46291004988627599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0.40824829046386302</c:v>
                  </c:pt>
                  <c:pt idx="23">
                    <c:v>0.54772255750516596</c:v>
                  </c:pt>
                  <c:pt idx="24">
                    <c:v>0.70710678118654802</c:v>
                  </c:pt>
                  <c:pt idx="25">
                    <c:v>0.51639777949432197</c:v>
                  </c:pt>
                  <c:pt idx="26">
                    <c:v>0.5</c:v>
                  </c:pt>
                  <c:pt idx="27">
                    <c:v>0.5</c:v>
                  </c:pt>
                  <c:pt idx="28">
                    <c:v>0.40824829046386302</c:v>
                  </c:pt>
                  <c:pt idx="29">
                    <c:v>0.40824829046386302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</c:numCache>
              </c:numRef>
            </c:minus>
          </c:errBars>
          <c:cat>
            <c:strRef>
              <c:f>Sheet2!$A$2:$A$34</c:f>
              <c:strCache>
                <c:ptCount val="33"/>
                <c:pt idx="0">
                  <c:v>Control--WT (10)</c:v>
                </c:pt>
                <c:pt idx="1">
                  <c:v>ev-9 (3)</c:v>
                </c:pt>
                <c:pt idx="2">
                  <c:v>ev-38 (3)</c:v>
                </c:pt>
                <c:pt idx="3">
                  <c:v>ev-1 (4)</c:v>
                </c:pt>
                <c:pt idx="4">
                  <c:v>ev-2 (3)</c:v>
                </c:pt>
                <c:pt idx="5">
                  <c:v>r-47 (5)</c:v>
                </c:pt>
                <c:pt idx="6">
                  <c:v>r-85 (3)</c:v>
                </c:pt>
                <c:pt idx="7">
                  <c:v>r-30 (4)</c:v>
                </c:pt>
                <c:pt idx="8">
                  <c:v>r-39 (5)</c:v>
                </c:pt>
                <c:pt idx="9">
                  <c:v>r-59 (4)</c:v>
                </c:pt>
                <c:pt idx="10">
                  <c:v>r-84 (4)</c:v>
                </c:pt>
                <c:pt idx="11">
                  <c:v>r-97 (5)</c:v>
                </c:pt>
                <c:pt idx="12">
                  <c:v>r-12 (4)</c:v>
                </c:pt>
                <c:pt idx="13">
                  <c:v>r-24 (5)</c:v>
                </c:pt>
                <c:pt idx="14">
                  <c:v>r-48 (4)</c:v>
                </c:pt>
                <c:pt idx="15">
                  <c:v>r-92 (5)</c:v>
                </c:pt>
                <c:pt idx="16">
                  <c:v>r-22 (5)</c:v>
                </c:pt>
                <c:pt idx="17">
                  <c:v>r-41 (4)</c:v>
                </c:pt>
                <c:pt idx="18">
                  <c:v>r-14 (4)</c:v>
                </c:pt>
                <c:pt idx="19">
                  <c:v>r-45 (4)</c:v>
                </c:pt>
                <c:pt idx="20">
                  <c:v>r-75 (3)</c:v>
                </c:pt>
                <c:pt idx="21">
                  <c:v>r-88 (4)</c:v>
                </c:pt>
                <c:pt idx="22">
                  <c:v>r-20 (4)</c:v>
                </c:pt>
                <c:pt idx="23">
                  <c:v>r-56 (3)</c:v>
                </c:pt>
                <c:pt idx="24">
                  <c:v>r-90 (5)</c:v>
                </c:pt>
                <c:pt idx="25">
                  <c:v>r-50 (5)</c:v>
                </c:pt>
                <c:pt idx="26">
                  <c:v>r-62 (4)</c:v>
                </c:pt>
                <c:pt idx="27">
                  <c:v>r-89 (3)</c:v>
                </c:pt>
                <c:pt idx="28">
                  <c:v>r-3 (2)</c:v>
                </c:pt>
                <c:pt idx="29">
                  <c:v>r-83 (4)</c:v>
                </c:pt>
                <c:pt idx="30">
                  <c:v>r-61 (1)</c:v>
                </c:pt>
                <c:pt idx="31">
                  <c:v>r-64 (4)</c:v>
                </c:pt>
                <c:pt idx="32">
                  <c:v>r-70 (5)</c:v>
                </c:pt>
              </c:strCache>
            </c:strRef>
          </c:cat>
          <c:val>
            <c:numRef>
              <c:f>Sheet2!$B$2:$B$34</c:f>
              <c:numCache>
                <c:formatCode>General</c:formatCode>
                <c:ptCount val="33"/>
                <c:pt idx="0">
                  <c:v>16.333333333333279</c:v>
                </c:pt>
                <c:pt idx="1">
                  <c:v>14.75</c:v>
                </c:pt>
                <c:pt idx="2">
                  <c:v>14</c:v>
                </c:pt>
                <c:pt idx="3">
                  <c:v>11.33333333333333</c:v>
                </c:pt>
                <c:pt idx="4">
                  <c:v>11.16666666666667</c:v>
                </c:pt>
                <c:pt idx="5">
                  <c:v>11.8125</c:v>
                </c:pt>
                <c:pt idx="6">
                  <c:v>7.6249999999999236</c:v>
                </c:pt>
                <c:pt idx="7">
                  <c:v>4.1428571428571406</c:v>
                </c:pt>
                <c:pt idx="8">
                  <c:v>3</c:v>
                </c:pt>
                <c:pt idx="9">
                  <c:v>2.9230769230769229</c:v>
                </c:pt>
                <c:pt idx="10">
                  <c:v>2.6428571428571428</c:v>
                </c:pt>
                <c:pt idx="11">
                  <c:v>2.1666666666666661</c:v>
                </c:pt>
                <c:pt idx="12">
                  <c:v>2</c:v>
                </c:pt>
                <c:pt idx="13">
                  <c:v>2</c:v>
                </c:pt>
                <c:pt idx="14">
                  <c:v>1.7272727272727271</c:v>
                </c:pt>
                <c:pt idx="15">
                  <c:v>1.666666666666667</c:v>
                </c:pt>
                <c:pt idx="16">
                  <c:v>1.285714285714286</c:v>
                </c:pt>
                <c:pt idx="17">
                  <c:v>1.25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0.83333333333333304</c:v>
                </c:pt>
                <c:pt idx="23">
                  <c:v>0.5</c:v>
                </c:pt>
                <c:pt idx="24">
                  <c:v>0.5</c:v>
                </c:pt>
                <c:pt idx="25">
                  <c:v>0.33333333333333298</c:v>
                </c:pt>
                <c:pt idx="26">
                  <c:v>0.25</c:v>
                </c:pt>
                <c:pt idx="27">
                  <c:v>0.25</c:v>
                </c:pt>
                <c:pt idx="28">
                  <c:v>0.16666666666666699</c:v>
                </c:pt>
                <c:pt idx="29">
                  <c:v>0.16666666666666699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441792"/>
        <c:axId val="133447680"/>
      </c:barChart>
      <c:catAx>
        <c:axId val="1334417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33447680"/>
        <c:crosses val="autoZero"/>
        <c:auto val="1"/>
        <c:lblAlgn val="ctr"/>
        <c:lblOffset val="100"/>
        <c:noMultiLvlLbl val="0"/>
      </c:catAx>
      <c:valAx>
        <c:axId val="133447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441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409825" y="0"/>
            <a:ext cx="3033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>
            <a:lvl1pPr defTabSz="92075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3538" y="0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fld id="{C12BAAF6-0CBF-4040-9B88-A64460CDF03D}" type="datetime1">
              <a:rPr lang="en-US"/>
              <a:pPr/>
              <a:t>8/31/2016</a:t>
            </a:fld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b" anchorCtr="0" compatLnSpc="1">
            <a:prstTxWarp prst="textNoShape">
              <a:avLst/>
            </a:prstTxWarp>
          </a:bodyPr>
          <a:lstStyle>
            <a:lvl1pPr defTabSz="92075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Template D Plain-crimson-dark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fld id="{E46D2673-EC98-4CB1-8B23-BC3159E47CA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78" name="Picture 5" descr="wsuTLSig4c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44463"/>
            <a:ext cx="12461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25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>
            <a:lvl1pPr defTabSz="92075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fld id="{7BDEE97E-4FF0-4470-AEAD-8F675BC26A35}" type="datetime1">
              <a:rPr lang="en-US"/>
              <a:pPr/>
              <a:t>8/31/2016</a:t>
            </a:fld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37087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b" anchorCtr="0" compatLnSpc="1">
            <a:prstTxWarp prst="textNoShape">
              <a:avLst/>
            </a:prstTxWarp>
          </a:bodyPr>
          <a:lstStyle>
            <a:lvl1pPr defTabSz="92075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Template D Plain-crimson-dark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fld id="{DA9F39E1-6A07-4C6B-BC66-B119CE9B04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559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Jefferson 9-29-2015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DEE97E-4FF0-4470-AEAD-8F675BC26A35}" type="datetime1">
              <a:rPr lang="en-US" smtClean="0"/>
              <a:pPr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Template D Plain-crimson-dark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F39E1-6A07-4C6B-BC66-B119CE9B043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0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DEE97E-4FF0-4470-AEAD-8F675BC26A35}" type="datetime1">
              <a:rPr lang="en-US" smtClean="0">
                <a:solidFill>
                  <a:prstClr val="black"/>
                </a:solidFill>
              </a:rPr>
              <a:pPr/>
              <a:t>8/31/2016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Template D Plain-crimson-dark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F39E1-6A07-4C6B-BC66-B119CE9B043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0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DEE97E-4FF0-4470-AEAD-8F675BC26A35}" type="datetime1">
              <a:rPr lang="en-US" smtClean="0">
                <a:solidFill>
                  <a:prstClr val="black"/>
                </a:solidFill>
              </a:rPr>
              <a:pPr/>
              <a:t>8/31/2016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Template D Plain-crimson-dark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F39E1-6A07-4C6B-BC66-B119CE9B043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8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8263D8-94FF-42B4-B02A-E72656C1626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08FA3-98C9-4188-BDA0-A8C2BC0E5B1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01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08FA3-98C9-4188-BDA0-A8C2BC0E5B1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0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C21D4-E0A4-4177-A9ED-4905C4BCB7B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DEE97E-4FF0-4470-AEAD-8F675BC26A35}" type="datetime1">
              <a:rPr lang="en-US" smtClean="0">
                <a:solidFill>
                  <a:prstClr val="black"/>
                </a:solidFill>
              </a:rPr>
              <a:pPr/>
              <a:t>8/31/2016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Template D Plain-crimson-dark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F39E1-6A07-4C6B-BC66-B119CE9B043F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0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809333" y="2192834"/>
            <a:ext cx="7512633" cy="627864"/>
          </a:xfr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200" b="1" dirty="0">
                <a:solidFill>
                  <a:srgbClr val="003C69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757187" y="3383083"/>
            <a:ext cx="5613751" cy="523220"/>
          </a:xfrm>
          <a:prstGeom prst="rect">
            <a:avLst/>
          </a:prstGeom>
        </p:spPr>
        <p:txBody>
          <a:bodyPr rIns="0" anchorCtr="0"/>
          <a:lstStyle>
            <a:lvl1pPr marL="0" indent="0" algn="ctr">
              <a:buFont typeface="Arial" pitchFamily="34" charset="0"/>
              <a:buNone/>
              <a:defRPr sz="2800" b="0">
                <a:solidFill>
                  <a:srgbClr val="008138"/>
                </a:solidFill>
                <a:effectLst/>
                <a:latin typeface="+mj-lt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287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4003589" cy="6858000"/>
          </a:xfrm>
          <a:prstGeom prst="rect">
            <a:avLst/>
          </a:prstGeom>
          <a:solidFill>
            <a:srgbClr val="C5D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8281" y="1075481"/>
            <a:ext cx="3695953" cy="1846659"/>
          </a:xfrm>
        </p:spPr>
        <p:txBody>
          <a:bodyPr wrap="square" anchor="t" anchorCtr="0"/>
          <a:lstStyle>
            <a:lvl1pPr algn="l">
              <a:lnSpc>
                <a:spcPct val="100000"/>
              </a:lnSpc>
              <a:defRPr sz="3800">
                <a:solidFill>
                  <a:srgbClr val="003C69"/>
                </a:solidFill>
                <a:effectLst/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5351" y="3641226"/>
            <a:ext cx="3658883" cy="1103815"/>
          </a:xfrm>
          <a:prstGeom prst="rect">
            <a:avLst/>
          </a:prstGeom>
        </p:spPr>
        <p:txBody>
          <a:bodyPr rIns="0" anchorCtr="0"/>
          <a:lstStyle>
            <a:lvl1pPr marL="0" indent="0" algn="l">
              <a:buFontTx/>
              <a:buNone/>
              <a:defRPr sz="2400" b="0">
                <a:solidFill>
                  <a:srgbClr val="008138"/>
                </a:solidFill>
                <a:effectLst/>
                <a:latin typeface="+mj-lt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190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12763" y="326613"/>
            <a:ext cx="821110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12763" y="1591595"/>
            <a:ext cx="8228944" cy="4567229"/>
          </a:xfrm>
        </p:spPr>
        <p:txBody>
          <a:bodyPr/>
          <a:lstStyle>
            <a:lvl1pPr marL="0" indent="-457200">
              <a:spcAft>
                <a:spcPts val="300"/>
              </a:spcAft>
              <a:buSzPct val="120000"/>
              <a:buFont typeface="Arial" pitchFamily="34" charset="0"/>
              <a:buChar char="•"/>
              <a:defRPr/>
            </a:lvl1pPr>
            <a:lvl2pPr marL="739775" indent="-279400">
              <a:spcAft>
                <a:spcPts val="300"/>
              </a:spcAft>
              <a:buFont typeface="Wingdings" pitchFamily="2" charset="2"/>
              <a:buChar char="§"/>
              <a:defRPr/>
            </a:lvl2pPr>
            <a:lvl3pPr marL="1085850" indent="-287338">
              <a:spcAft>
                <a:spcPts val="300"/>
              </a:spcAft>
              <a:defRPr/>
            </a:lvl3pPr>
            <a:lvl4pPr marL="1431925" indent="-287338">
              <a:spcAft>
                <a:spcPts val="300"/>
              </a:spcAft>
              <a:buSzPct val="80000"/>
              <a:buFont typeface="Wingdings" pitchFamily="2" charset="2"/>
              <a:buChar char="§"/>
              <a:defRPr/>
            </a:lvl4pPr>
            <a:lvl5pPr marL="974725" indent="-287338">
              <a:spcAft>
                <a:spcPts val="3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720988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FF7F1-F06E-A54A-AD03-4C96D1EB9465}" type="datetime1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520D5-1CD1-C744-B567-FFA16A956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374775"/>
          </a:xfrm>
          <a:prstGeom prst="rect">
            <a:avLst/>
          </a:prstGeom>
          <a:solidFill>
            <a:srgbClr val="C5D6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12763" y="274419"/>
            <a:ext cx="645487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06677" y="6578052"/>
            <a:ext cx="2322772" cy="215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400" b="1" dirty="0">
                <a:solidFill>
                  <a:srgbClr val="1B69AF"/>
                </a:solidFill>
              </a:rPr>
              <a:t>hardwoodbiofuels.org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2763" y="160889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pic>
        <p:nvPicPr>
          <p:cNvPr id="2" name="Picture 1" descr="AHBF Foote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280"/>
            <a:ext cx="9144000" cy="1188720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4" r:id="rId3"/>
    <p:sldLayoutId id="2147484217" r:id="rId4"/>
  </p:sldLayoutIdLst>
  <p:transition/>
  <p:timing>
    <p:tnLst>
      <p:par>
        <p:cTn id="1" dur="indefinite" restart="never" nodeType="tmRoot"/>
      </p:par>
    </p:tnLst>
  </p:timing>
  <p:txStyles>
    <p:titleStyle>
      <a:lvl1pPr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600" b="1">
          <a:solidFill>
            <a:srgbClr val="003C69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C69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C69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C69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C69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0" marR="0" indent="-457200" algn="l" defTabSz="914400" rtl="0" eaLnBrk="1" fontAlgn="base" latinLnBrk="0" hangingPunct="1">
        <a:lnSpc>
          <a:spcPct val="100000"/>
        </a:lnSpc>
        <a:spcBef>
          <a:spcPts val="1800"/>
        </a:spcBef>
        <a:spcAft>
          <a:spcPct val="0"/>
        </a:spcAft>
        <a:buClr>
          <a:srgbClr val="008138"/>
        </a:buClr>
        <a:buSzPct val="70000"/>
        <a:buFont typeface="Zapf Dingbats" charset="2"/>
        <a:buChar char="■"/>
        <a:tabLst/>
        <a:defRPr lang="en-US" sz="2800" dirty="0">
          <a:solidFill>
            <a:srgbClr val="3E2116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687388" marR="0" indent="-287338" algn="l" defTabSz="914400" rtl="0" eaLnBrk="1" fontAlgn="base" latinLnBrk="0" hangingPunct="1">
        <a:lnSpc>
          <a:spcPct val="95000"/>
        </a:lnSpc>
        <a:spcBef>
          <a:spcPts val="100"/>
        </a:spcBef>
        <a:spcAft>
          <a:spcPct val="0"/>
        </a:spcAft>
        <a:buClr>
          <a:srgbClr val="008138"/>
        </a:buClr>
        <a:buSzPct val="100000"/>
        <a:buFont typeface="Arial" pitchFamily="34" charset="0"/>
        <a:buChar char="•"/>
        <a:tabLst/>
        <a:defRPr lang="en-US" sz="2600" dirty="0">
          <a:solidFill>
            <a:srgbClr val="3E2116"/>
          </a:solidFill>
          <a:latin typeface="+mn-lt"/>
          <a:ea typeface="ＭＳ Ｐゴシック" pitchFamily="-110" charset="-128"/>
        </a:defRPr>
      </a:lvl2pPr>
      <a:lvl3pPr marL="0" indent="-457200" algn="l" rtl="0" eaLnBrk="1" fontAlgn="base" hangingPunct="1">
        <a:lnSpc>
          <a:spcPct val="95000"/>
        </a:lnSpc>
        <a:spcBef>
          <a:spcPts val="100"/>
        </a:spcBef>
        <a:spcAft>
          <a:spcPct val="0"/>
        </a:spcAft>
        <a:buClr>
          <a:srgbClr val="008138"/>
        </a:buClr>
        <a:buSzPct val="100000"/>
        <a:buFont typeface="Arial" pitchFamily="34" charset="0"/>
        <a:buChar char="•"/>
        <a:defRPr lang="en-US" sz="2400" dirty="0">
          <a:solidFill>
            <a:srgbClr val="3E2116"/>
          </a:solidFill>
          <a:latin typeface="+mn-lt"/>
          <a:ea typeface="ＭＳ Ｐゴシック" pitchFamily="-110" charset="-128"/>
        </a:defRPr>
      </a:lvl3pPr>
      <a:lvl4pPr marL="0" indent="-457200" algn="l" rtl="0" eaLnBrk="1" fontAlgn="base" hangingPunct="1">
        <a:lnSpc>
          <a:spcPct val="95000"/>
        </a:lnSpc>
        <a:spcBef>
          <a:spcPts val="100"/>
        </a:spcBef>
        <a:spcAft>
          <a:spcPct val="0"/>
        </a:spcAft>
        <a:buClr>
          <a:srgbClr val="008138"/>
        </a:buClr>
        <a:buSzPct val="100000"/>
        <a:buFont typeface="Arial" pitchFamily="34" charset="0"/>
        <a:buChar char="•"/>
        <a:defRPr lang="en-US" sz="2200" dirty="0">
          <a:solidFill>
            <a:srgbClr val="3E2116"/>
          </a:solidFill>
          <a:latin typeface="+mn-lt"/>
          <a:ea typeface="ＭＳ Ｐゴシック" pitchFamily="-110" charset="-128"/>
        </a:defRPr>
      </a:lvl4pPr>
      <a:lvl5pPr marL="0" indent="-457200" algn="l" rtl="0" eaLnBrk="1" fontAlgn="base" hangingPunct="1">
        <a:lnSpc>
          <a:spcPct val="95000"/>
        </a:lnSpc>
        <a:spcBef>
          <a:spcPts val="100"/>
        </a:spcBef>
        <a:spcAft>
          <a:spcPct val="0"/>
        </a:spcAft>
        <a:buClr>
          <a:srgbClr val="008138"/>
        </a:buClr>
        <a:buSzPct val="100000"/>
        <a:buFont typeface="Arial" pitchFamily="34" charset="0"/>
        <a:buChar char="•"/>
        <a:defRPr lang="en-US" sz="2200" dirty="0">
          <a:solidFill>
            <a:srgbClr val="3E2116"/>
          </a:solidFill>
          <a:latin typeface="+mn-lt"/>
          <a:ea typeface="ＭＳ Ｐゴシック" pitchFamily="-110" charset="-128"/>
        </a:defRPr>
      </a:lvl5pPr>
      <a:lvl6pPr marL="11414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2.jpe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1.emf"/><Relationship Id="rId5" Type="http://schemas.openxmlformats.org/officeDocument/2006/relationships/image" Target="../media/image24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3.png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Sustainability of hardwood </a:t>
            </a:r>
            <a:br>
              <a:rPr lang="en-US" dirty="0" smtClean="0"/>
            </a:br>
            <a:r>
              <a:rPr lang="en-US" dirty="0" smtClean="0"/>
              <a:t>poplar biofuel plantations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Amy Klocko</a:t>
            </a:r>
          </a:p>
          <a:p>
            <a:r>
              <a:rPr lang="en-US" dirty="0" smtClean="0"/>
              <a:t>Oregon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92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Poplar bioenergy plantations have no measureable affect on nutrient release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133600"/>
            <a:ext cx="7629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522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/>
            <a:r>
              <a:rPr lang="en-US" sz="2400" dirty="0" smtClean="0"/>
              <a:t>Poplar </a:t>
            </a:r>
            <a:r>
              <a:rPr lang="en-US" sz="2400" dirty="0"/>
              <a:t>soil and water quality is not degraded relative to agricultural management</a:t>
            </a:r>
          </a:p>
          <a:p>
            <a:pPr marL="457200"/>
            <a:r>
              <a:rPr lang="en-US" sz="2400" dirty="0" smtClean="0"/>
              <a:t>High </a:t>
            </a:r>
            <a:r>
              <a:rPr lang="en-US" sz="2400" dirty="0"/>
              <a:t>nutrient leaching from nutrient rich sites is improved by poplar, but leaching increases from nutrient limited </a:t>
            </a:r>
            <a:r>
              <a:rPr lang="en-US" sz="2400" dirty="0" smtClean="0"/>
              <a:t>sites</a:t>
            </a:r>
          </a:p>
          <a:p>
            <a:pPr marL="457200"/>
            <a:r>
              <a:rPr lang="en-US" sz="2400" dirty="0" smtClean="0"/>
              <a:t>Greenhouse gas flux varies by gas, location, and crop</a:t>
            </a:r>
            <a:endParaRPr lang="en-US" sz="2400" dirty="0"/>
          </a:p>
          <a:p>
            <a:pPr marL="457200"/>
            <a:r>
              <a:rPr lang="en-US" sz="2400" dirty="0" smtClean="0"/>
              <a:t>Soil </a:t>
            </a:r>
            <a:r>
              <a:rPr lang="en-US" sz="2400" dirty="0"/>
              <a:t>and water quality data collected from AHB can be used to estimate impacts during scale-up of poplar biomass industry</a:t>
            </a:r>
          </a:p>
          <a:p>
            <a:pPr marL="45720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2537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Continued data collection at existing sites</a:t>
            </a:r>
            <a:endParaRPr lang="en-US" dirty="0"/>
          </a:p>
          <a:p>
            <a:r>
              <a:rPr lang="en-US" dirty="0" smtClean="0"/>
              <a:t>Collect data from larger-scale plantations</a:t>
            </a:r>
          </a:p>
        </p:txBody>
      </p:sp>
    </p:spTree>
    <p:extLst>
      <p:ext uri="{BB962C8B-B14F-4D97-AF65-F5344CB8AC3E}">
        <p14:creationId xmlns:p14="http://schemas.microsoft.com/office/powerpoint/2010/main" val="2343139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8281" y="1075481"/>
            <a:ext cx="3695953" cy="630942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ildlife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Brian Moser</a:t>
            </a:r>
          </a:p>
          <a:p>
            <a:r>
              <a:rPr lang="en-US" dirty="0" smtClean="0"/>
              <a:t>Rocky Mountain Wildlife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911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The establishment of 400,000ac of plantations has the potential to affect biodiversity at the stand and landscape </a:t>
            </a:r>
            <a:r>
              <a:rPr lang="en-US" sz="2000" dirty="0" smtClean="0">
                <a:solidFill>
                  <a:schemeClr val="bg2"/>
                </a:solidFill>
              </a:rPr>
              <a:t>level</a:t>
            </a:r>
          </a:p>
          <a:p>
            <a:r>
              <a:rPr lang="en-US" sz="2000" dirty="0">
                <a:solidFill>
                  <a:schemeClr val="bg2"/>
                </a:solidFill>
              </a:rPr>
              <a:t>What happens to wildlife populations and biodiversity when we replace pre-existing land uses with hybrid poplar plantations</a:t>
            </a:r>
            <a:r>
              <a:rPr lang="en-US" sz="2000" dirty="0" smtClean="0">
                <a:solidFill>
                  <a:schemeClr val="bg2"/>
                </a:solidFill>
              </a:rPr>
              <a:t>?</a:t>
            </a:r>
            <a:r>
              <a:rPr lang="en-US" sz="2000" dirty="0">
                <a:solidFill>
                  <a:schemeClr val="bg2"/>
                </a:solidFill>
              </a:rPr>
              <a:t/>
            </a:r>
            <a:br>
              <a:rPr lang="en-US" sz="2000" dirty="0">
                <a:solidFill>
                  <a:schemeClr val="bg2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47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8" y="326613"/>
            <a:ext cx="8671035" cy="600164"/>
          </a:xfrm>
        </p:spPr>
        <p:txBody>
          <a:bodyPr/>
          <a:lstStyle/>
          <a:p>
            <a:r>
              <a:rPr lang="en-US" dirty="0" smtClean="0"/>
              <a:t>Approach used: sampled biodiversity at all four bioenergy plantations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23671" y="1608445"/>
            <a:ext cx="712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Hayden	Jefferson	Clarksburg	</a:t>
            </a:r>
            <a:r>
              <a:rPr lang="en-US" sz="2400" b="1" dirty="0" err="1" smtClean="0">
                <a:solidFill>
                  <a:schemeClr val="bg2"/>
                </a:solidFill>
              </a:rPr>
              <a:t>Pilchuck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323475"/>
            <a:ext cx="203453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Season 1</a:t>
            </a:r>
          </a:p>
          <a:p>
            <a:endParaRPr lang="en-US" sz="2400" dirty="0" smtClean="0">
              <a:solidFill>
                <a:schemeClr val="bg2"/>
              </a:solidFill>
            </a:endParaRPr>
          </a:p>
          <a:p>
            <a:r>
              <a:rPr lang="en-US" sz="2400" dirty="0" smtClean="0">
                <a:solidFill>
                  <a:schemeClr val="bg2"/>
                </a:solidFill>
              </a:rPr>
              <a:t>Season 2</a:t>
            </a:r>
          </a:p>
          <a:p>
            <a:endParaRPr lang="en-US" sz="2400" dirty="0" smtClean="0">
              <a:solidFill>
                <a:schemeClr val="bg2"/>
              </a:solidFill>
            </a:endParaRPr>
          </a:p>
          <a:p>
            <a:r>
              <a:rPr lang="en-US" sz="2400" dirty="0" smtClean="0">
                <a:solidFill>
                  <a:schemeClr val="bg2"/>
                </a:solidFill>
              </a:rPr>
              <a:t>Post-Coppice</a:t>
            </a:r>
          </a:p>
          <a:p>
            <a:r>
              <a:rPr lang="en-US" sz="2400" dirty="0" smtClean="0">
                <a:solidFill>
                  <a:schemeClr val="bg2"/>
                </a:solidFill>
              </a:rPr>
              <a:t>Year 1</a:t>
            </a:r>
          </a:p>
          <a:p>
            <a:endParaRPr lang="en-US" sz="2400" dirty="0" smtClean="0">
              <a:solidFill>
                <a:schemeClr val="bg2"/>
              </a:solidFill>
            </a:endParaRPr>
          </a:p>
          <a:p>
            <a:r>
              <a:rPr lang="en-US" sz="2400" dirty="0" smtClean="0">
                <a:solidFill>
                  <a:schemeClr val="bg2"/>
                </a:solidFill>
              </a:rPr>
              <a:t>Post-Coppice</a:t>
            </a:r>
          </a:p>
          <a:p>
            <a:r>
              <a:rPr lang="en-US" sz="2400" dirty="0" smtClean="0">
                <a:solidFill>
                  <a:schemeClr val="bg2"/>
                </a:solidFill>
              </a:rPr>
              <a:t>Year 2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6" name="Picture 5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9815" y="2101446"/>
            <a:ext cx="858134" cy="806646"/>
          </a:xfrm>
          <a:prstGeom prst="rect">
            <a:avLst/>
          </a:prstGeom>
        </p:spPr>
      </p:pic>
      <p:pic>
        <p:nvPicPr>
          <p:cNvPr id="7" name="Picture 6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2292" y="2883433"/>
            <a:ext cx="858134" cy="806646"/>
          </a:xfrm>
          <a:prstGeom prst="rect">
            <a:avLst/>
          </a:prstGeom>
        </p:spPr>
      </p:pic>
      <p:pic>
        <p:nvPicPr>
          <p:cNvPr id="8" name="Picture 7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9782" y="3725381"/>
            <a:ext cx="858134" cy="806646"/>
          </a:xfrm>
          <a:prstGeom prst="rect">
            <a:avLst/>
          </a:prstGeom>
        </p:spPr>
      </p:pic>
      <p:pic>
        <p:nvPicPr>
          <p:cNvPr id="9" name="Picture 8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7290" y="4777189"/>
            <a:ext cx="858134" cy="806646"/>
          </a:xfrm>
          <a:prstGeom prst="rect">
            <a:avLst/>
          </a:prstGeom>
        </p:spPr>
      </p:pic>
      <p:pic>
        <p:nvPicPr>
          <p:cNvPr id="10" name="Picture 9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6045" y="2043984"/>
            <a:ext cx="858134" cy="806646"/>
          </a:xfrm>
          <a:prstGeom prst="rect">
            <a:avLst/>
          </a:prstGeom>
        </p:spPr>
      </p:pic>
      <p:pic>
        <p:nvPicPr>
          <p:cNvPr id="11" name="Picture 10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8522" y="2825971"/>
            <a:ext cx="858134" cy="806646"/>
          </a:xfrm>
          <a:prstGeom prst="rect">
            <a:avLst/>
          </a:prstGeom>
        </p:spPr>
      </p:pic>
      <p:pic>
        <p:nvPicPr>
          <p:cNvPr id="13" name="Picture 12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6012" y="3682909"/>
            <a:ext cx="858134" cy="806646"/>
          </a:xfrm>
          <a:prstGeom prst="rect">
            <a:avLst/>
          </a:prstGeom>
        </p:spPr>
      </p:pic>
      <p:pic>
        <p:nvPicPr>
          <p:cNvPr id="14" name="Picture 13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3520" y="4719727"/>
            <a:ext cx="858134" cy="806646"/>
          </a:xfrm>
          <a:prstGeom prst="rect">
            <a:avLst/>
          </a:prstGeom>
        </p:spPr>
      </p:pic>
      <p:pic>
        <p:nvPicPr>
          <p:cNvPr id="15" name="Picture 14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2261" y="2021499"/>
            <a:ext cx="858134" cy="806646"/>
          </a:xfrm>
          <a:prstGeom prst="rect">
            <a:avLst/>
          </a:prstGeom>
        </p:spPr>
      </p:pic>
      <p:pic>
        <p:nvPicPr>
          <p:cNvPr id="16" name="Picture 15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4779" y="2788495"/>
            <a:ext cx="858134" cy="806646"/>
          </a:xfrm>
          <a:prstGeom prst="rect">
            <a:avLst/>
          </a:prstGeom>
        </p:spPr>
      </p:pic>
      <p:pic>
        <p:nvPicPr>
          <p:cNvPr id="17" name="Picture 16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6170" y="1976528"/>
            <a:ext cx="858134" cy="806646"/>
          </a:xfrm>
          <a:prstGeom prst="rect">
            <a:avLst/>
          </a:prstGeom>
        </p:spPr>
      </p:pic>
      <p:pic>
        <p:nvPicPr>
          <p:cNvPr id="18" name="Picture 17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3678" y="2758513"/>
            <a:ext cx="858134" cy="806646"/>
          </a:xfrm>
          <a:prstGeom prst="rect">
            <a:avLst/>
          </a:prstGeom>
        </p:spPr>
      </p:pic>
      <p:pic>
        <p:nvPicPr>
          <p:cNvPr id="19" name="Picture 18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2247" y="3660423"/>
            <a:ext cx="858134" cy="806646"/>
          </a:xfrm>
          <a:prstGeom prst="rect">
            <a:avLst/>
          </a:prstGeom>
        </p:spPr>
      </p:pic>
      <p:pic>
        <p:nvPicPr>
          <p:cNvPr id="20" name="Picture 19" descr="Green-Check-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6156" y="3660422"/>
            <a:ext cx="858134" cy="8066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28061" y="4811843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Spring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2016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34507" y="4829331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Spring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2016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26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Small mammal abundance and richness is higher in poplar plantations than reference sites</a:t>
            </a:r>
            <a:endParaRPr lang="en-US" sz="2400" dirty="0"/>
          </a:p>
        </p:txBody>
      </p:sp>
      <p:graphicFrame>
        <p:nvGraphicFramePr>
          <p:cNvPr id="16" name="Content Placeholder 9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564008690"/>
              </p:ext>
            </p:extLst>
          </p:nvPr>
        </p:nvGraphicFramePr>
        <p:xfrm>
          <a:off x="866898" y="1947576"/>
          <a:ext cx="3886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252878930"/>
              </p:ext>
            </p:extLst>
          </p:nvPr>
        </p:nvGraphicFramePr>
        <p:xfrm>
          <a:off x="4968717" y="1911951"/>
          <a:ext cx="3886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2"/>
          <p:cNvSpPr/>
          <p:nvPr/>
        </p:nvSpPr>
        <p:spPr>
          <a:xfrm>
            <a:off x="4227616" y="5430982"/>
            <a:ext cx="427512" cy="4156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72442" y="5430982"/>
            <a:ext cx="427512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96936" y="545413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poplar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5653" y="545413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reference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14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8" y="326613"/>
            <a:ext cx="8671035" cy="600164"/>
          </a:xfrm>
        </p:spPr>
        <p:txBody>
          <a:bodyPr/>
          <a:lstStyle/>
          <a:p>
            <a:r>
              <a:rPr lang="en-US" sz="2800" dirty="0" smtClean="0"/>
              <a:t>Song bird abundance </a:t>
            </a:r>
            <a:r>
              <a:rPr lang="en-US" sz="2800" dirty="0"/>
              <a:t>and richness is higher in poplar plantations than reference sites</a:t>
            </a:r>
            <a:endParaRPr lang="en-US" sz="28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891216472"/>
              </p:ext>
            </p:extLst>
          </p:nvPr>
        </p:nvGraphicFramePr>
        <p:xfrm>
          <a:off x="1079703" y="1964740"/>
          <a:ext cx="3886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10178222"/>
              </p:ext>
            </p:extLst>
          </p:nvPr>
        </p:nvGraphicFramePr>
        <p:xfrm>
          <a:off x="5257800" y="1964740"/>
          <a:ext cx="3886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4227616" y="5430982"/>
            <a:ext cx="427512" cy="4156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2442" y="5430982"/>
            <a:ext cx="427512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936" y="545413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poplar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5653" y="545413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reference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7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considerations: location of the plantation matters</a:t>
            </a:r>
            <a:endParaRPr lang="en-US" dirty="0"/>
          </a:p>
        </p:txBody>
      </p:sp>
      <p:pic>
        <p:nvPicPr>
          <p:cNvPr id="4" name="Content Placeholder 3" descr="centerpivot-aerial-large.jpg"/>
          <p:cNvPicPr>
            <a:picLocks noGrp="1" noChangeAspect="1"/>
          </p:cNvPicPr>
          <p:nvPr>
            <p:ph sz="quarter" idx="11"/>
          </p:nvPr>
        </p:nvPicPr>
        <p:blipFill>
          <a:blip r:embed="rId2" cstate="print"/>
          <a:stretch>
            <a:fillRect/>
          </a:stretch>
        </p:blipFill>
        <p:spPr>
          <a:xfrm>
            <a:off x="696283" y="1668463"/>
            <a:ext cx="3565368" cy="2827337"/>
          </a:xfrm>
        </p:spPr>
      </p:pic>
      <p:pic>
        <p:nvPicPr>
          <p:cNvPr id="5" name="Picture 4" descr="Forest aerial view.jpg"/>
          <p:cNvPicPr>
            <a:picLocks noChangeAspect="1"/>
          </p:cNvPicPr>
          <p:nvPr/>
        </p:nvPicPr>
        <p:blipFill>
          <a:blip r:embed="rId3" cstate="print"/>
          <a:srcRect r="14391"/>
          <a:stretch>
            <a:fillRect/>
          </a:stretch>
        </p:blipFill>
        <p:spPr>
          <a:xfrm>
            <a:off x="4696309" y="1687830"/>
            <a:ext cx="3807611" cy="2838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029200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Contributes to Biodiversity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5840" y="5029200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Detracts from Biodiversity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76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Within stand considerations: how plantations are managed matters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1411" y="1968158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Contributes to Biodiversity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5840" y="1968158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Detracts from Biodiversity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12" name="Content Placeholder 10" descr="Stand Age Divers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67" y="3045507"/>
            <a:ext cx="2299062" cy="201168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3" name="Picture 12" descr="Stand Homogeneity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4980781" y="3045507"/>
            <a:ext cx="2156928" cy="201168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Content Placeholder 8" descr="085.JPG"/>
          <p:cNvPicPr>
            <a:picLocks noChangeAspect="1"/>
          </p:cNvPicPr>
          <p:nvPr/>
        </p:nvPicPr>
        <p:blipFill>
          <a:blip r:embed="rId4" cstate="print"/>
          <a:srcRect t="27830"/>
          <a:stretch>
            <a:fillRect/>
          </a:stretch>
        </p:blipFill>
        <p:spPr>
          <a:xfrm>
            <a:off x="6813755" y="3045507"/>
            <a:ext cx="2295898" cy="201168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5" name="Picture 14" descr="088.JPG"/>
          <p:cNvPicPr>
            <a:picLocks noChangeAspect="1"/>
          </p:cNvPicPr>
          <p:nvPr/>
        </p:nvPicPr>
        <p:blipFill>
          <a:blip r:embed="rId5" cstate="print"/>
          <a:srcRect b="35583"/>
          <a:stretch>
            <a:fillRect/>
          </a:stretch>
        </p:blipFill>
        <p:spPr>
          <a:xfrm>
            <a:off x="2299062" y="3045507"/>
            <a:ext cx="2342171" cy="201168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48523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research groups</a:t>
            </a:r>
            <a:endParaRPr lang="en-US" dirty="0"/>
          </a:p>
        </p:txBody>
      </p:sp>
      <p:pic>
        <p:nvPicPr>
          <p:cNvPr id="6" name="Picture 5" descr="RMWI Logo 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3114" y="1639601"/>
            <a:ext cx="3296416" cy="1206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8634" y="2846347"/>
            <a:ext cx="1845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Brian Moser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ildlife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2" descr="https://encrypted-tbn2.gstatic.com/images?q=tbn:ANd9GcT4yaPWDQfF0n4xVFbd58AOCDGsbcBE_r5lgYCjg8V9-5IhEHrFp18LP9u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747" y="3984171"/>
            <a:ext cx="1374627" cy="122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96422" y="5280609"/>
            <a:ext cx="3009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Steve Strauss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Genetic containment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8362" y="5196368"/>
            <a:ext cx="2377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Todd </a:t>
            </a:r>
            <a:r>
              <a:rPr lang="en-US" sz="2400" dirty="0" err="1" smtClean="0">
                <a:solidFill>
                  <a:schemeClr val="bg1"/>
                </a:solidFill>
              </a:rPr>
              <a:t>Rosenstiel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Air quality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www.pdx.edu/sites/www.pdx.edu.university-communications/files/PSU_white_sc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15" y="4472549"/>
            <a:ext cx="3215821" cy="6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0375" y="2673688"/>
            <a:ext cx="3592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Mark Coleman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Soil and water emissions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AutoShape 6" descr="Image result for university of idah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45" y="1639601"/>
            <a:ext cx="2409581" cy="110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545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findings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Where plantations are established determines the effects on biodiversity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How </a:t>
            </a:r>
            <a:r>
              <a:rPr lang="en-US" dirty="0" smtClean="0"/>
              <a:t>plantations </a:t>
            </a:r>
            <a:r>
              <a:rPr lang="en-US" dirty="0"/>
              <a:t>are managed determines the effects on biodiversity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60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recommendations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Establish plantations in agricultural areas rather than forest or shrub lands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Provide/maintain heterogeneity within plantations 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Be aware of any rare, threatened and endangered species that might be negatively impacted by plantation establishment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8718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8281" y="1075481"/>
            <a:ext cx="3695953" cy="630942"/>
          </a:xfrm>
        </p:spPr>
        <p:txBody>
          <a:bodyPr/>
          <a:lstStyle/>
          <a:p>
            <a:r>
              <a:rPr lang="en-US" dirty="0" smtClean="0"/>
              <a:t>Air quality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Todd </a:t>
            </a:r>
            <a:r>
              <a:rPr lang="en-US" dirty="0" err="1"/>
              <a:t>Rosenstiel</a:t>
            </a:r>
            <a:endParaRPr lang="en-US" dirty="0"/>
          </a:p>
          <a:p>
            <a:r>
              <a:rPr lang="en-US" dirty="0" smtClean="0"/>
              <a:t>Portland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86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304800" y="2433638"/>
            <a:ext cx="2535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Comic Sans MS" charset="0"/>
                <a:cs typeface="Comic Sans MS" charset="0"/>
              </a:rPr>
              <a:t>Todd Rosenstiel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68" y="2550391"/>
            <a:ext cx="6341818" cy="43143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0570" y="6550223"/>
            <a:ext cx="4019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www.</a:t>
            </a:r>
            <a:r>
              <a:rPr lang="en-US" sz="1400" b="1" dirty="0" err="1">
                <a:solidFill>
                  <a:schemeClr val="bg1"/>
                </a:solidFill>
              </a:rPr>
              <a:t>sciencefriday</a:t>
            </a:r>
            <a:r>
              <a:rPr lang="en-US" sz="1400" dirty="0" err="1">
                <a:solidFill>
                  <a:schemeClr val="bg1"/>
                </a:solidFill>
              </a:rPr>
              <a:t>.com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smtClean="0">
                <a:solidFill>
                  <a:schemeClr val="bg1"/>
                </a:solidFill>
              </a:rPr>
              <a:t>guests/</a:t>
            </a:r>
            <a:r>
              <a:rPr lang="en-US" sz="1400" dirty="0" err="1" smtClean="0">
                <a:solidFill>
                  <a:schemeClr val="bg1"/>
                </a:solidFill>
              </a:rPr>
              <a:t>todd-rosenstiel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6796" y="5545952"/>
            <a:ext cx="188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10x Anthropogenic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512763" y="1591595"/>
            <a:ext cx="8228944" cy="532769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2400" dirty="0">
                <a:solidFill>
                  <a:schemeClr val="bg2"/>
                </a:solidFill>
              </a:rPr>
              <a:t>Plant VOCs </a:t>
            </a:r>
            <a:r>
              <a:rPr lang="en-US" sz="2400" dirty="0" smtClean="0">
                <a:solidFill>
                  <a:schemeClr val="bg2"/>
                </a:solidFill>
              </a:rPr>
              <a:t>impact atmospheric chemistry, what are the impacts of poplar bioenergy plantations?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5159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12763" y="1591595"/>
            <a:ext cx="8501928" cy="4567229"/>
          </a:xfrm>
        </p:spPr>
        <p:txBody>
          <a:bodyPr>
            <a:noAutofit/>
          </a:bodyPr>
          <a:lstStyle/>
          <a:p>
            <a:pPr marL="457200"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Modeling Framework for connecting </a:t>
            </a:r>
            <a:r>
              <a:rPr lang="en-US" sz="2000" dirty="0" err="1">
                <a:solidFill>
                  <a:schemeClr val="bg1"/>
                </a:solidFill>
              </a:rPr>
              <a:t>bVOCS</a:t>
            </a:r>
            <a:r>
              <a:rPr lang="en-US" sz="2000" dirty="0">
                <a:solidFill>
                  <a:schemeClr val="bg1"/>
                </a:solidFill>
              </a:rPr>
              <a:t> to  regional air </a:t>
            </a:r>
            <a:r>
              <a:rPr lang="en-US" sz="2000" dirty="0" smtClean="0">
                <a:solidFill>
                  <a:schemeClr val="bg1"/>
                </a:solidFill>
              </a:rPr>
              <a:t>quality</a:t>
            </a:r>
            <a:endParaRPr lang="en-US" sz="2000" dirty="0">
              <a:solidFill>
                <a:schemeClr val="bg1"/>
              </a:solidFill>
            </a:endParaRPr>
          </a:p>
          <a:p>
            <a:pPr marL="457200"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Develop a low-cost methodology for clonal screening of </a:t>
            </a:r>
            <a:r>
              <a:rPr lang="en-US" sz="2000" dirty="0" smtClean="0">
                <a:solidFill>
                  <a:schemeClr val="bg1"/>
                </a:solidFill>
              </a:rPr>
              <a:t>emissions</a:t>
            </a:r>
            <a:endParaRPr lang="en-US" sz="2000" dirty="0">
              <a:solidFill>
                <a:schemeClr val="bg1"/>
              </a:solidFill>
            </a:endParaRPr>
          </a:p>
          <a:p>
            <a:pPr marL="457200"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Refine/Deploy </a:t>
            </a:r>
            <a:r>
              <a:rPr lang="en-US" sz="2000" dirty="0" smtClean="0">
                <a:solidFill>
                  <a:schemeClr val="bg1"/>
                </a:solidFill>
              </a:rPr>
              <a:t>“simple</a:t>
            </a:r>
            <a:r>
              <a:rPr lang="en-US" sz="2000" dirty="0">
                <a:solidFill>
                  <a:schemeClr val="bg1"/>
                </a:solidFill>
              </a:rPr>
              <a:t>” </a:t>
            </a:r>
            <a:r>
              <a:rPr lang="en-US" sz="2000" dirty="0" smtClean="0">
                <a:solidFill>
                  <a:schemeClr val="bg1"/>
                </a:solidFill>
              </a:rPr>
              <a:t>system </a:t>
            </a:r>
            <a:r>
              <a:rPr lang="en-US" sz="2000" dirty="0">
                <a:solidFill>
                  <a:schemeClr val="bg1"/>
                </a:solidFill>
              </a:rPr>
              <a:t>for </a:t>
            </a:r>
            <a:r>
              <a:rPr lang="en-US" sz="2000" dirty="0" smtClean="0">
                <a:solidFill>
                  <a:schemeClr val="bg1"/>
                </a:solidFill>
              </a:rPr>
              <a:t>quantifying canopy emissions </a:t>
            </a:r>
            <a:r>
              <a:rPr lang="en-US" sz="2000" i="1" dirty="0">
                <a:solidFill>
                  <a:schemeClr val="bg1"/>
                </a:solidFill>
              </a:rPr>
              <a:t>in situ</a:t>
            </a:r>
          </a:p>
        </p:txBody>
      </p:sp>
      <p:pic>
        <p:nvPicPr>
          <p:cNvPr id="5" name="Picture 4" descr="AFRI Locatio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66" y="3173466"/>
            <a:ext cx="3955918" cy="289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60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7" y="1563266"/>
            <a:ext cx="6484080" cy="398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9" name="TextBox 1"/>
          <p:cNvSpPr txBox="1">
            <a:spLocks noChangeArrowheads="1"/>
          </p:cNvSpPr>
          <p:nvPr/>
        </p:nvSpPr>
        <p:spPr bwMode="auto">
          <a:xfrm>
            <a:off x="9620250" y="42973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" name="Left Arrow 4"/>
          <p:cNvSpPr/>
          <p:nvPr/>
        </p:nvSpPr>
        <p:spPr>
          <a:xfrm>
            <a:off x="6289865" y="3804260"/>
            <a:ext cx="534369" cy="309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99132" y="1767116"/>
            <a:ext cx="11977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Bioenergy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Crop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Specific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Details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1211" y="4784152"/>
            <a:ext cx="588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Assessing Replacement Scenarios -</a:t>
            </a:r>
          </a:p>
          <a:p>
            <a:r>
              <a:rPr lang="en-US" sz="2000" b="1" dirty="0" smtClean="0">
                <a:solidFill>
                  <a:schemeClr val="bg2"/>
                </a:solidFill>
              </a:rPr>
              <a:t>Implications of Scale, Feedstock Performance,</a:t>
            </a:r>
          </a:p>
          <a:p>
            <a:r>
              <a:rPr lang="en-US" sz="2000" b="1" dirty="0" smtClean="0">
                <a:solidFill>
                  <a:schemeClr val="bg2"/>
                </a:solidFill>
              </a:rPr>
              <a:t>and Cropping Locations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6366441" y="2174608"/>
            <a:ext cx="534369" cy="309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80928" y="3530946"/>
            <a:ext cx="1951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Site/Region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Specific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Details (N0</a:t>
            </a:r>
            <a:r>
              <a:rPr lang="en-US" sz="1600" b="1" baseline="-25000" dirty="0" smtClean="0">
                <a:solidFill>
                  <a:schemeClr val="bg1"/>
                </a:solidFill>
              </a:rPr>
              <a:t>X</a:t>
            </a:r>
            <a:r>
              <a:rPr lang="en-US" sz="1600" b="1" dirty="0" smtClean="0">
                <a:solidFill>
                  <a:schemeClr val="bg1"/>
                </a:solidFill>
              </a:rPr>
              <a:t>/VOC)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transferable modeling framework :</a:t>
            </a:r>
            <a:br>
              <a:rPr lang="en-US" sz="2400" dirty="0"/>
            </a:br>
            <a:r>
              <a:rPr lang="en-US" sz="2400" dirty="0"/>
              <a:t>evaluating air quality implications of planting </a:t>
            </a:r>
            <a:r>
              <a:rPr lang="en-US" sz="2400" dirty="0" smtClean="0"/>
              <a:t>locations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3650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824538"/>
            <a:ext cx="1358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7" name="TextBox 3"/>
          <p:cNvSpPr txBox="1">
            <a:spLocks noChangeArrowheads="1"/>
          </p:cNvSpPr>
          <p:nvPr/>
        </p:nvSpPr>
        <p:spPr bwMode="auto">
          <a:xfrm>
            <a:off x="1604963" y="1447800"/>
            <a:ext cx="2586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Jefferson, OR AFRI Plantation 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381" y="314444"/>
            <a:ext cx="882039" cy="72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Developed a low-cost methodology for clonal screening of Poplar leaf </a:t>
            </a:r>
            <a:r>
              <a:rPr lang="en-US" sz="2800" dirty="0" err="1"/>
              <a:t>bVOC</a:t>
            </a:r>
            <a:r>
              <a:rPr lang="en-US" sz="2800" dirty="0"/>
              <a:t> emissions 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solidFill>
                  <a:schemeClr val="bg2"/>
                </a:solidFill>
              </a:rPr>
              <a:t>P</a:t>
            </a:r>
            <a:r>
              <a:rPr lang="en-US" dirty="0" smtClean="0">
                <a:solidFill>
                  <a:schemeClr val="bg2"/>
                </a:solidFill>
              </a:rPr>
              <a:t>ortable</a:t>
            </a:r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R</a:t>
            </a:r>
            <a:r>
              <a:rPr lang="en-US" dirty="0" smtClean="0">
                <a:solidFill>
                  <a:schemeClr val="bg2"/>
                </a:solidFill>
              </a:rPr>
              <a:t>elatively </a:t>
            </a:r>
            <a:r>
              <a:rPr lang="en-US" dirty="0">
                <a:solidFill>
                  <a:schemeClr val="bg2"/>
                </a:solidFill>
              </a:rPr>
              <a:t>low-cost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O</a:t>
            </a:r>
            <a:r>
              <a:rPr lang="en-US" dirty="0" smtClean="0">
                <a:solidFill>
                  <a:schemeClr val="bg2"/>
                </a:solidFill>
              </a:rPr>
              <a:t>ff-line </a:t>
            </a:r>
            <a:r>
              <a:rPr lang="en-US" dirty="0">
                <a:solidFill>
                  <a:schemeClr val="bg2"/>
                </a:solidFill>
              </a:rPr>
              <a:t>analysis</a:t>
            </a:r>
            <a:endParaRPr lang="en-US" dirty="0"/>
          </a:p>
        </p:txBody>
      </p:sp>
      <p:pic>
        <p:nvPicPr>
          <p:cNvPr id="20" name="Picture 19" descr="REA Syste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85" y="1514764"/>
            <a:ext cx="3495565" cy="466075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1" name="Picture 20" descr="Scott and Tripo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47" y="3100034"/>
            <a:ext cx="2205287" cy="294038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450322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65" y="1806828"/>
            <a:ext cx="3821383" cy="321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6" y="1647823"/>
            <a:ext cx="4652109" cy="36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824538"/>
            <a:ext cx="1358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6" name="TextBox 2"/>
          <p:cNvSpPr txBox="1">
            <a:spLocks noChangeArrowheads="1"/>
          </p:cNvSpPr>
          <p:nvPr/>
        </p:nvSpPr>
        <p:spPr bwMode="auto">
          <a:xfrm>
            <a:off x="924416" y="5240827"/>
            <a:ext cx="37062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2"/>
                </a:solidFill>
              </a:rPr>
              <a:t>USDA-</a:t>
            </a:r>
            <a:r>
              <a:rPr lang="en-US" sz="1800" dirty="0" smtClean="0">
                <a:solidFill>
                  <a:schemeClr val="bg2"/>
                </a:solidFill>
              </a:rPr>
              <a:t>AFRI Advanced Hardwoods Jefferson, OR 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46097" name="TextBox 3"/>
          <p:cNvSpPr txBox="1">
            <a:spLocks noChangeArrowheads="1"/>
          </p:cNvSpPr>
          <p:nvPr/>
        </p:nvSpPr>
        <p:spPr bwMode="auto">
          <a:xfrm>
            <a:off x="1604963" y="1447800"/>
            <a:ext cx="2586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Jefferson, OR AFRI Plantation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9076" y="5158161"/>
            <a:ext cx="3849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Clones were screened using the new portable system and an older method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381" y="314444"/>
            <a:ext cx="882039" cy="72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poplar clones vary in isoprene emission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27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6"/>
          <p:cNvSpPr txBox="1">
            <a:spLocks noChangeArrowheads="1"/>
          </p:cNvSpPr>
          <p:nvPr/>
        </p:nvSpPr>
        <p:spPr bwMode="auto">
          <a:xfrm>
            <a:off x="191064" y="190684"/>
            <a:ext cx="895293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chemeClr val="bg2"/>
                </a:solidFill>
              </a:rPr>
              <a:t>Breeding and/or genetic engineering can be used to reduce isoprene levels</a:t>
            </a:r>
            <a:endParaRPr lang="en-US" sz="2800" b="1" dirty="0">
              <a:solidFill>
                <a:schemeClr val="bg2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79463714"/>
              </p:ext>
            </p:extLst>
          </p:nvPr>
        </p:nvGraphicFramePr>
        <p:xfrm>
          <a:off x="599254" y="1443634"/>
          <a:ext cx="8204866" cy="2589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 rot="16200000">
            <a:off x="-441603" y="2322643"/>
            <a:ext cx="23587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3C69"/>
                </a:solidFill>
                <a:latin typeface="Calibri" charset="0"/>
              </a:rPr>
              <a:t>Isoprene  Emission  (</a:t>
            </a:r>
            <a:r>
              <a:rPr lang="en-US" sz="1200" dirty="0" err="1">
                <a:solidFill>
                  <a:srgbClr val="003C69"/>
                </a:solidFill>
                <a:latin typeface="Calibri" charset="0"/>
              </a:rPr>
              <a:t>nmol</a:t>
            </a:r>
            <a:r>
              <a:rPr lang="en-US" sz="1200" dirty="0">
                <a:solidFill>
                  <a:srgbClr val="003C69"/>
                </a:solidFill>
                <a:latin typeface="Calibri" charset="0"/>
              </a:rPr>
              <a:t>/m2/sec)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747" y="3640500"/>
            <a:ext cx="4017818" cy="240490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293311" y="1566702"/>
            <a:ext cx="1189515" cy="981729"/>
            <a:chOff x="7191711" y="3993813"/>
            <a:chExt cx="1189515" cy="981729"/>
          </a:xfrm>
        </p:grpSpPr>
        <p:sp>
          <p:nvSpPr>
            <p:cNvPr id="2" name="Rectangle 1"/>
            <p:cNvSpPr/>
            <p:nvPr/>
          </p:nvSpPr>
          <p:spPr>
            <a:xfrm>
              <a:off x="7191711" y="3993813"/>
              <a:ext cx="1189515" cy="98172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711" y="3993813"/>
              <a:ext cx="1189515" cy="981729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04"/>
          <a:stretch/>
        </p:blipFill>
        <p:spPr bwMode="auto">
          <a:xfrm>
            <a:off x="6073774" y="3573365"/>
            <a:ext cx="2713851" cy="247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5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/>
            <a:r>
              <a:rPr lang="en-US" dirty="0" smtClean="0"/>
              <a:t>Location matters for impacts on air quality</a:t>
            </a:r>
          </a:p>
          <a:p>
            <a:pPr marL="457200"/>
            <a:r>
              <a:rPr lang="en-US" dirty="0" smtClean="0"/>
              <a:t>Portable system for measuring volatile organic compounds works well in the field</a:t>
            </a:r>
            <a:endParaRPr lang="en-US" dirty="0"/>
          </a:p>
          <a:p>
            <a:pPr marL="457200"/>
            <a:r>
              <a:rPr lang="en-US" dirty="0" smtClean="0"/>
              <a:t>Hybrid poplar clones vary in </a:t>
            </a:r>
            <a:r>
              <a:rPr lang="en-US" dirty="0" err="1" smtClean="0"/>
              <a:t>bVOC</a:t>
            </a:r>
            <a:r>
              <a:rPr lang="en-US" dirty="0" smtClean="0"/>
              <a:t> emission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19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demonstration sites are providing a wealth of information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58044" y="1470264"/>
            <a:ext cx="3434117" cy="5290751"/>
            <a:chOff x="858044" y="1387140"/>
            <a:chExt cx="3434117" cy="5290751"/>
          </a:xfrm>
        </p:grpSpPr>
        <p:pic>
          <p:nvPicPr>
            <p:cNvPr id="1029" name="Picture 5" descr="Image result for map us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40" b="28777"/>
            <a:stretch/>
          </p:blipFill>
          <p:spPr bwMode="auto">
            <a:xfrm>
              <a:off x="858044" y="1387140"/>
              <a:ext cx="3434117" cy="52907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mage result for poplar lea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557" y="2810299"/>
              <a:ext cx="740090" cy="85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Image result for poplar lea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724" y="1635768"/>
              <a:ext cx="740090" cy="85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Image result for poplar lea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2" y="1682522"/>
              <a:ext cx="615296" cy="709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Image result for poplar lea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988" y="4625245"/>
              <a:ext cx="740090" cy="85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4618189" y="2152061"/>
            <a:ext cx="34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Pilchuck</a:t>
            </a:r>
            <a:r>
              <a:rPr lang="en-US" sz="2800" dirty="0" smtClean="0">
                <a:solidFill>
                  <a:schemeClr val="bg1"/>
                </a:solidFill>
              </a:rPr>
              <a:t> WA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Hayden ID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Jefferson OR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Clarksburg CA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94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8281" y="1075481"/>
            <a:ext cx="3695953" cy="1215717"/>
          </a:xfrm>
        </p:spPr>
        <p:txBody>
          <a:bodyPr/>
          <a:lstStyle/>
          <a:p>
            <a:r>
              <a:rPr lang="en-US" dirty="0" smtClean="0"/>
              <a:t>Genetic containment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Steve Strauss</a:t>
            </a:r>
          </a:p>
          <a:p>
            <a:r>
              <a:rPr lang="en-US" dirty="0" smtClean="0"/>
              <a:t>Oregon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23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Rationale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12763" y="1568348"/>
            <a:ext cx="8228944" cy="4567229"/>
          </a:xfrm>
        </p:spPr>
        <p:txBody>
          <a:bodyPr>
            <a:noAutofit/>
          </a:bodyPr>
          <a:lstStyle/>
          <a:p>
            <a:pPr marL="457200"/>
            <a:r>
              <a:rPr lang="en-US" sz="1800" dirty="0"/>
              <a:t>Genetic engineering (GE) a valuable tool for economics and </a:t>
            </a:r>
            <a:r>
              <a:rPr lang="en-US" sz="1800" dirty="0" smtClean="0"/>
              <a:t>sustainability</a:t>
            </a:r>
            <a:br>
              <a:rPr lang="en-US" sz="1800" dirty="0" smtClean="0"/>
            </a:br>
            <a:endParaRPr lang="en-US" sz="1800" dirty="0"/>
          </a:p>
          <a:p>
            <a:pPr marL="803275" lvl="2" indent="-457200"/>
            <a:r>
              <a:rPr lang="en-US" sz="1600" b="1" u="sng" dirty="0"/>
              <a:t>Feedstock quality modification</a:t>
            </a:r>
            <a:r>
              <a:rPr lang="en-US" sz="1600" dirty="0"/>
              <a:t>, coproducts (enzymes, bioplastics), input reduction, yield, containment of exotic species</a:t>
            </a:r>
          </a:p>
          <a:p>
            <a:pPr marL="457200"/>
            <a:r>
              <a:rPr lang="en-US" sz="1800" dirty="0"/>
              <a:t>Social, marketplace, and regulatory limits on use of GE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are </a:t>
            </a:r>
            <a:r>
              <a:rPr lang="en-US" sz="1800" dirty="0"/>
              <a:t>severe (e.g., FSC system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endParaRPr lang="en-US" sz="1800" dirty="0"/>
          </a:p>
          <a:p>
            <a:pPr marL="457200" lvl="1" indent="-457200"/>
            <a:r>
              <a:rPr lang="en-US" sz="1800" dirty="0"/>
              <a:t>Gene flow to certified and wild stands </a:t>
            </a:r>
            <a:br>
              <a:rPr lang="en-US" sz="1800" dirty="0"/>
            </a:br>
            <a:r>
              <a:rPr lang="en-US" sz="1800" dirty="0"/>
              <a:t>a major issue</a:t>
            </a:r>
          </a:p>
          <a:p>
            <a:pPr marL="457200"/>
            <a:r>
              <a:rPr lang="en-US" sz="1800" dirty="0"/>
              <a:t>Male </a:t>
            </a:r>
            <a:r>
              <a:rPr lang="en-US" sz="1800" b="1" dirty="0"/>
              <a:t>and</a:t>
            </a:r>
            <a:r>
              <a:rPr lang="en-US" sz="1800" dirty="0"/>
              <a:t> female sterility </a:t>
            </a:r>
            <a:r>
              <a:rPr lang="en-US" sz="1800" dirty="0" smtClean="0"/>
              <a:t>needed in poplar</a:t>
            </a:r>
            <a:br>
              <a:rPr lang="en-US" sz="1800" dirty="0" smtClean="0"/>
            </a:br>
            <a:endParaRPr lang="en-US" sz="1800" dirty="0"/>
          </a:p>
          <a:p>
            <a:pPr marL="457200" lvl="1" indent="-457200"/>
            <a:r>
              <a:rPr lang="en-US" sz="1800" dirty="0"/>
              <a:t>Targeting </a:t>
            </a:r>
            <a:r>
              <a:rPr lang="en-US" sz="1800" dirty="0" smtClean="0"/>
              <a:t>transcription </a:t>
            </a:r>
            <a:r>
              <a:rPr lang="en-US" sz="1800" dirty="0"/>
              <a:t>factors that regulate male and female meristem / organ development</a:t>
            </a:r>
          </a:p>
          <a:p>
            <a:pPr indent="0">
              <a:buNone/>
            </a:pPr>
            <a:endParaRPr lang="en-US" sz="1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14148" y="2890433"/>
            <a:ext cx="1231541" cy="1290038"/>
          </a:xfrm>
          <a:prstGeom prst="rect">
            <a:avLst/>
          </a:prstGeom>
          <a:noFill/>
          <a:ln w="9525">
            <a:solidFill>
              <a:srgbClr val="065508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165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Approach used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457200"/>
            <a:r>
              <a:rPr lang="en-US" sz="1800" dirty="0"/>
              <a:t>Examine whether impairment of </a:t>
            </a:r>
            <a:r>
              <a:rPr lang="en-US" sz="1800" i="1" dirty="0"/>
              <a:t>LFY</a:t>
            </a:r>
            <a:r>
              <a:rPr lang="en-US" sz="1800" dirty="0"/>
              <a:t> and/or </a:t>
            </a:r>
            <a:r>
              <a:rPr lang="en-US" sz="1800" i="1" dirty="0"/>
              <a:t>AG</a:t>
            </a:r>
            <a:r>
              <a:rPr lang="en-US" sz="1800" dirty="0"/>
              <a:t> genes </a:t>
            </a:r>
            <a:r>
              <a:rPr lang="en-US" sz="1800" dirty="0" smtClean="0"/>
              <a:t>causes </a:t>
            </a:r>
            <a:r>
              <a:rPr lang="en-US" sz="1800" dirty="0"/>
              <a:t>sterility in the </a:t>
            </a:r>
            <a:r>
              <a:rPr lang="en-US" sz="1800" dirty="0" smtClean="0"/>
              <a:t>greenhouse</a:t>
            </a:r>
          </a:p>
          <a:p>
            <a:pPr marL="1196975" lvl="1"/>
            <a:r>
              <a:rPr lang="en-US" sz="1800" dirty="0" smtClean="0"/>
              <a:t>Early-flowering achieved by </a:t>
            </a:r>
            <a:r>
              <a:rPr lang="en-US" sz="1800" i="1" dirty="0" smtClean="0"/>
              <a:t>FLOWERING LOCUS T</a:t>
            </a:r>
          </a:p>
          <a:p>
            <a:pPr marL="1196975" lvl="1"/>
            <a:r>
              <a:rPr lang="en-US" sz="1800" dirty="0" smtClean="0"/>
              <a:t>RNAi, dominant negative </a:t>
            </a:r>
            <a:endParaRPr lang="en-US" sz="1800" dirty="0"/>
          </a:p>
          <a:p>
            <a:pPr marL="457200"/>
            <a:r>
              <a:rPr lang="en-US" sz="1800" dirty="0"/>
              <a:t>Assess if impaired </a:t>
            </a:r>
            <a:r>
              <a:rPr lang="en-US" sz="1800" i="1" dirty="0"/>
              <a:t>LFY</a:t>
            </a:r>
            <a:r>
              <a:rPr lang="en-US" sz="1800" dirty="0"/>
              <a:t> / </a:t>
            </a:r>
            <a:r>
              <a:rPr lang="en-US" sz="1800" i="1" dirty="0"/>
              <a:t>AG</a:t>
            </a:r>
            <a:r>
              <a:rPr lang="en-US" sz="1800" dirty="0"/>
              <a:t> genes impart sterility in the field</a:t>
            </a:r>
          </a:p>
          <a:p>
            <a:pPr marL="457200"/>
            <a:r>
              <a:rPr lang="en-US" sz="1800" dirty="0" smtClean="0"/>
              <a:t>Determine efficiencies of site-directed mutation of </a:t>
            </a:r>
            <a:r>
              <a:rPr lang="en-US" sz="1800" i="1" dirty="0" smtClean="0"/>
              <a:t>LFY</a:t>
            </a:r>
            <a:r>
              <a:rPr lang="en-US" sz="1800" dirty="0" smtClean="0"/>
              <a:t> and </a:t>
            </a:r>
            <a:r>
              <a:rPr lang="en-US" sz="1800" i="1" dirty="0" smtClean="0"/>
              <a:t>AG</a:t>
            </a:r>
            <a:r>
              <a:rPr lang="en-US" sz="1800" dirty="0" smtClean="0"/>
              <a:t> genes</a:t>
            </a:r>
          </a:p>
          <a:p>
            <a:pPr marL="1196975" lvl="1"/>
            <a:r>
              <a:rPr lang="en-US" sz="1800" dirty="0" smtClean="0"/>
              <a:t>ZFN, TALEN, CRISPR systems</a:t>
            </a:r>
          </a:p>
        </p:txBody>
      </p:sp>
    </p:spTree>
    <p:extLst>
      <p:ext uri="{BB962C8B-B14F-4D97-AF65-F5344CB8AC3E}">
        <p14:creationId xmlns:p14="http://schemas.microsoft.com/office/powerpoint/2010/main" val="1442534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USDA APHIS-authorized poplar sterility </a:t>
            </a:r>
            <a:r>
              <a:rPr lang="en-US" sz="2800" dirty="0"/>
              <a:t>field </a:t>
            </a:r>
            <a:r>
              <a:rPr lang="en-US" sz="2800" dirty="0" smtClean="0"/>
              <a:t>trial planted summer 2011 (9 acres)</a:t>
            </a:r>
            <a:endParaRPr lang="en-US" sz="20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31" y="1425282"/>
            <a:ext cx="1071880" cy="1105217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sp>
        <p:nvSpPr>
          <p:cNvPr id="78" name="Line Callout 2 (Accent Bar) 77"/>
          <p:cNvSpPr/>
          <p:nvPr/>
        </p:nvSpPr>
        <p:spPr>
          <a:xfrm rot="5400000">
            <a:off x="1547708" y="1546673"/>
            <a:ext cx="914400" cy="3467385"/>
          </a:xfrm>
          <a:prstGeom prst="accentCallout2">
            <a:avLst>
              <a:gd name="adj1" fmla="val 49937"/>
              <a:gd name="adj2" fmla="val -10568"/>
              <a:gd name="adj3" fmla="val 69337"/>
              <a:gd name="adj4" fmla="val -21410"/>
              <a:gd name="adj5" fmla="val 78268"/>
              <a:gd name="adj6" fmla="val -104884"/>
            </a:avLst>
          </a:prstGeom>
          <a:solidFill>
            <a:srgbClr val="727CA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pic>
        <p:nvPicPr>
          <p:cNvPr id="7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828" y="2801741"/>
            <a:ext cx="3534159" cy="3025792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Line Callout 2 (Accent Bar) 79"/>
          <p:cNvSpPr/>
          <p:nvPr/>
        </p:nvSpPr>
        <p:spPr>
          <a:xfrm>
            <a:off x="4023102" y="1447799"/>
            <a:ext cx="914400" cy="4631645"/>
          </a:xfrm>
          <a:prstGeom prst="accentCallout2">
            <a:avLst>
              <a:gd name="adj1" fmla="val 49899"/>
              <a:gd name="adj2" fmla="val -12550"/>
              <a:gd name="adj3" fmla="val 63810"/>
              <a:gd name="adj4" fmla="val -55912"/>
              <a:gd name="adj5" fmla="val 62035"/>
              <a:gd name="adj6" fmla="val -228877"/>
            </a:avLst>
          </a:prstGeom>
          <a:solidFill>
            <a:srgbClr val="727CA3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1447799"/>
            <a:ext cx="4893685" cy="464820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cxnSp>
        <p:nvCxnSpPr>
          <p:cNvPr id="82" name="Straight Connector 81"/>
          <p:cNvCxnSpPr/>
          <p:nvPr/>
        </p:nvCxnSpPr>
        <p:spPr>
          <a:xfrm>
            <a:off x="6598066" y="2919685"/>
            <a:ext cx="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83" name="Text Box 51"/>
          <p:cNvSpPr txBox="1">
            <a:spLocks noChangeArrowheads="1"/>
          </p:cNvSpPr>
          <p:nvPr/>
        </p:nvSpPr>
        <p:spPr bwMode="auto">
          <a:xfrm>
            <a:off x="6379587" y="5317941"/>
            <a:ext cx="2362200" cy="40011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Poplar Sterility Trial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4" name="Trapezoid 83"/>
          <p:cNvSpPr/>
          <p:nvPr/>
        </p:nvSpPr>
        <p:spPr>
          <a:xfrm rot="16200000">
            <a:off x="4543984" y="3100025"/>
            <a:ext cx="587724" cy="914400"/>
          </a:xfrm>
          <a:prstGeom prst="trapezoid">
            <a:avLst/>
          </a:prstGeom>
          <a:noFill/>
          <a:ln w="25400" cap="flat" cmpd="sng" algn="ctr">
            <a:solidFill>
              <a:srgbClr val="9FB8C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4275237" y="1624285"/>
            <a:ext cx="4265929" cy="4231005"/>
            <a:chOff x="4258352" y="1852885"/>
            <a:chExt cx="4265929" cy="4231005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4258987" y="3148285"/>
              <a:ext cx="231775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>
            <a:xfrm flipH="1">
              <a:off x="5726472" y="3148285"/>
              <a:ext cx="849630" cy="90614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>
            <a:xfrm>
              <a:off x="4258352" y="3148285"/>
              <a:ext cx="0" cy="293560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 flipH="1">
              <a:off x="4258987" y="6003245"/>
              <a:ext cx="1619885" cy="8001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 flipH="1" flipV="1">
              <a:off x="5822992" y="5706700"/>
              <a:ext cx="55880" cy="29591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5589947" y="5538425"/>
              <a:ext cx="232410" cy="16764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5534067" y="4784045"/>
              <a:ext cx="55880" cy="75311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>
            <a:xfrm flipV="1">
              <a:off x="5036862" y="4784045"/>
              <a:ext cx="497205" cy="12827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>
              <a:off x="4258987" y="4912315"/>
              <a:ext cx="777875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 flipH="1" flipV="1">
              <a:off x="5726472" y="4054430"/>
              <a:ext cx="95885" cy="43307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>
            <a:xfrm flipV="1">
              <a:off x="5229267" y="4487500"/>
              <a:ext cx="593090" cy="24828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 flipV="1">
              <a:off x="4258987" y="4736420"/>
              <a:ext cx="970280" cy="4762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6576737" y="3148285"/>
              <a:ext cx="554671" cy="34651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>
            <a:xfrm flipV="1">
              <a:off x="7141469" y="1852886"/>
              <a:ext cx="1382812" cy="163480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>
            <a:xfrm flipV="1">
              <a:off x="8476656" y="1852885"/>
              <a:ext cx="47625" cy="35007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>
            <a:xfrm flipH="1">
              <a:off x="5589947" y="5353640"/>
              <a:ext cx="2896235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03" name="Text Box 51"/>
          <p:cNvSpPr txBox="1">
            <a:spLocks noChangeArrowheads="1"/>
          </p:cNvSpPr>
          <p:nvPr/>
        </p:nvSpPr>
        <p:spPr bwMode="auto">
          <a:xfrm>
            <a:off x="4436525" y="2251952"/>
            <a:ext cx="1225552" cy="40011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Sweetgum Sterility trial;  planted 2007</a:t>
            </a:r>
          </a:p>
        </p:txBody>
      </p:sp>
      <p:cxnSp>
        <p:nvCxnSpPr>
          <p:cNvPr id="104" name="Straight Arrow Connector 103"/>
          <p:cNvCxnSpPr>
            <a:stCxn id="103" idx="2"/>
          </p:cNvCxnSpPr>
          <p:nvPr/>
        </p:nvCxnSpPr>
        <p:spPr>
          <a:xfrm flipH="1">
            <a:off x="4840604" y="2652062"/>
            <a:ext cx="208697" cy="89762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05" name="TextBox 104"/>
          <p:cNvSpPr txBox="1"/>
          <p:nvPr/>
        </p:nvSpPr>
        <p:spPr>
          <a:xfrm>
            <a:off x="2150942" y="1769668"/>
            <a:ext cx="233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64653"/>
                </a:solidFill>
                <a:latin typeface="Calibri"/>
              </a:rPr>
              <a:t>Marchel Tract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641262" y="1752600"/>
            <a:ext cx="2861805" cy="3242921"/>
            <a:chOff x="5624377" y="1981200"/>
            <a:chExt cx="2861805" cy="324292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5638167" y="4708467"/>
              <a:ext cx="7025" cy="515654"/>
            </a:xfrm>
            <a:prstGeom prst="line">
              <a:avLst/>
            </a:prstGeom>
            <a:noFill/>
            <a:ln w="19050" cap="flat" cmpd="sng" algn="ctr">
              <a:solidFill>
                <a:srgbClr val="9FB8CD"/>
              </a:solidFill>
              <a:prstDash val="soli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>
            <a:xfrm flipH="1">
              <a:off x="5645193" y="5195832"/>
              <a:ext cx="2045968" cy="28289"/>
            </a:xfrm>
            <a:prstGeom prst="line">
              <a:avLst/>
            </a:prstGeom>
            <a:noFill/>
            <a:ln w="19050" cap="flat" cmpd="sng" algn="ctr">
              <a:solidFill>
                <a:srgbClr val="9FB8CD"/>
              </a:solidFill>
              <a:prstDash val="soli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>
            <a:xfrm flipH="1">
              <a:off x="7691161" y="4138885"/>
              <a:ext cx="733108" cy="1060819"/>
            </a:xfrm>
            <a:prstGeom prst="line">
              <a:avLst/>
            </a:prstGeom>
            <a:noFill/>
            <a:ln w="19050" cap="flat" cmpd="sng" algn="ctr">
              <a:solidFill>
                <a:srgbClr val="9FB8CD"/>
              </a:solidFill>
              <a:prstDash val="soli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>
            <a:xfrm flipV="1">
              <a:off x="5624377" y="4476556"/>
              <a:ext cx="852623" cy="255112"/>
            </a:xfrm>
            <a:prstGeom prst="line">
              <a:avLst/>
            </a:prstGeom>
            <a:noFill/>
            <a:ln w="19050" cap="flat" cmpd="sng" algn="ctr">
              <a:solidFill>
                <a:srgbClr val="9FB8CD"/>
              </a:solidFill>
              <a:prstDash val="soli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>
            <a:xfrm flipV="1">
              <a:off x="6477000" y="4120835"/>
              <a:ext cx="0" cy="355721"/>
            </a:xfrm>
            <a:prstGeom prst="line">
              <a:avLst/>
            </a:prstGeom>
            <a:noFill/>
            <a:ln w="19050" cap="flat" cmpd="sng" algn="ctr">
              <a:solidFill>
                <a:srgbClr val="9FB8CD"/>
              </a:solidFill>
              <a:prstDash val="soli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>
            <a:xfrm flipV="1">
              <a:off x="7172187" y="1981201"/>
              <a:ext cx="1304469" cy="1597124"/>
            </a:xfrm>
            <a:prstGeom prst="line">
              <a:avLst/>
            </a:prstGeom>
            <a:noFill/>
            <a:ln w="19050" cap="flat" cmpd="sng" algn="ctr">
              <a:solidFill>
                <a:srgbClr val="9FB8CD"/>
              </a:solidFill>
              <a:prstDash val="soli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>
            <a:xfrm flipH="1">
              <a:off x="8424269" y="1981200"/>
              <a:ext cx="61913" cy="2157685"/>
            </a:xfrm>
            <a:prstGeom prst="line">
              <a:avLst/>
            </a:prstGeom>
            <a:noFill/>
            <a:ln w="19050" cap="flat" cmpd="sng" algn="ctr">
              <a:solidFill>
                <a:srgbClr val="9FB8CD"/>
              </a:solidFill>
              <a:prstDash val="soli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>
            <a:xfrm flipH="1">
              <a:off x="6477000" y="3565536"/>
              <a:ext cx="695187" cy="555299"/>
            </a:xfrm>
            <a:prstGeom prst="line">
              <a:avLst/>
            </a:prstGeom>
            <a:noFill/>
            <a:ln w="19050" cap="flat" cmpd="sng" algn="ctr">
              <a:solidFill>
                <a:srgbClr val="9FB8CD"/>
              </a:solidFill>
              <a:prstDash val="solid"/>
            </a:ln>
            <a:effectLst/>
          </p:spPr>
        </p:cxnSp>
      </p:grpSp>
      <p:cxnSp>
        <p:nvCxnSpPr>
          <p:cNvPr id="115" name="Straight Arrow Connector 114"/>
          <p:cNvCxnSpPr>
            <a:stCxn id="83" idx="0"/>
          </p:cNvCxnSpPr>
          <p:nvPr/>
        </p:nvCxnSpPr>
        <p:spPr>
          <a:xfrm flipH="1" flipV="1">
            <a:off x="7446389" y="4545125"/>
            <a:ext cx="114298" cy="77281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95522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generation sterility field trial summary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12763" y="1371601"/>
            <a:ext cx="3449637" cy="4787224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000" dirty="0"/>
              <a:t>3,414 trees planted in 9 acres</a:t>
            </a:r>
          </a:p>
          <a:p>
            <a:pPr marL="342900" indent="-342900"/>
            <a:r>
              <a:rPr lang="en-US" sz="2000" dirty="0"/>
              <a:t>3 clones x 2 blocks each (2 female, one male)</a:t>
            </a:r>
          </a:p>
          <a:p>
            <a:pPr marL="342900" indent="-342900"/>
            <a:r>
              <a:rPr lang="en-US" sz="2000" dirty="0"/>
              <a:t>23 constructs, 1-35 events, 1-6 ramets</a:t>
            </a:r>
          </a:p>
          <a:p>
            <a:pPr marL="342900" indent="-342900"/>
            <a:r>
              <a:rPr lang="en-US" sz="2000" dirty="0"/>
              <a:t>Targeting </a:t>
            </a:r>
            <a:r>
              <a:rPr lang="en-US" sz="2000" i="1" dirty="0"/>
              <a:t>LFY</a:t>
            </a:r>
            <a:r>
              <a:rPr lang="en-US" sz="2000" dirty="0"/>
              <a:t>, </a:t>
            </a:r>
            <a:r>
              <a:rPr lang="en-US" sz="2000" i="1" dirty="0"/>
              <a:t>AG</a:t>
            </a:r>
            <a:r>
              <a:rPr lang="en-US" sz="2000" dirty="0"/>
              <a:t> and other floral pathway genes</a:t>
            </a:r>
          </a:p>
          <a:p>
            <a:pPr marL="342900" indent="-342900"/>
            <a:r>
              <a:rPr lang="en-US" sz="2000" dirty="0" smtClean="0"/>
              <a:t>96</a:t>
            </a:r>
            <a:r>
              <a:rPr lang="en-US" sz="2000" dirty="0"/>
              <a:t>% survival since planting in </a:t>
            </a:r>
            <a:r>
              <a:rPr lang="en-US" sz="2000" dirty="0" smtClean="0"/>
              <a:t>2011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962400" y="1447799"/>
            <a:ext cx="4893685" cy="4648201"/>
            <a:chOff x="3793115" y="1660524"/>
            <a:chExt cx="4893685" cy="4648201"/>
          </a:xfrm>
        </p:grpSpPr>
        <p:grpSp>
          <p:nvGrpSpPr>
            <p:cNvPr id="74" name="Group 73"/>
            <p:cNvGrpSpPr/>
            <p:nvPr/>
          </p:nvGrpSpPr>
          <p:grpSpPr>
            <a:xfrm>
              <a:off x="3793115" y="1660524"/>
              <a:ext cx="4893685" cy="4648201"/>
              <a:chOff x="425434" y="1699640"/>
              <a:chExt cx="4893685" cy="4648201"/>
            </a:xfrm>
          </p:grpSpPr>
          <p:pic>
            <p:nvPicPr>
              <p:cNvPr id="104" name="Picture 103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5434" y="1699640"/>
                <a:ext cx="4893685" cy="4648201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cxnSp>
            <p:nvCxnSpPr>
              <p:cNvPr id="105" name="Straight Connector 104"/>
              <p:cNvCxnSpPr/>
              <p:nvPr/>
            </p:nvCxnSpPr>
            <p:spPr>
              <a:xfrm>
                <a:off x="3061100" y="3171526"/>
                <a:ext cx="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738271" y="3147440"/>
                <a:ext cx="231775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>
              <a:xfrm flipH="1">
                <a:off x="2186071" y="3146805"/>
                <a:ext cx="869950" cy="972459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738271" y="3147440"/>
                <a:ext cx="635" cy="304378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9" name="Straight Connector 108"/>
              <p:cNvCxnSpPr/>
              <p:nvPr/>
            </p:nvCxnSpPr>
            <p:spPr>
              <a:xfrm flipH="1">
                <a:off x="738906" y="6111214"/>
                <a:ext cx="1619885" cy="8001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>
              <a:xfrm flipH="1" flipV="1">
                <a:off x="2302911" y="5729941"/>
                <a:ext cx="55880" cy="368299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>
              <a:xfrm flipH="1" flipV="1">
                <a:off x="2069866" y="5561666"/>
                <a:ext cx="232410" cy="16764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2069866" y="4759026"/>
                <a:ext cx="38922" cy="80137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1516781" y="4759026"/>
                <a:ext cx="592007" cy="17653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738906" y="4935556"/>
                <a:ext cx="77787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>
              <a:xfrm flipH="1" flipV="1">
                <a:off x="2186706" y="4119899"/>
                <a:ext cx="288289" cy="32825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1709186" y="4458989"/>
                <a:ext cx="765809" cy="30003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738906" y="4759661"/>
                <a:ext cx="970280" cy="4762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>
              <a:xfrm flipH="1" flipV="1">
                <a:off x="3056021" y="3146805"/>
                <a:ext cx="624206" cy="37123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3680861" y="1883230"/>
                <a:ext cx="1382812" cy="163480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4956575" y="1876127"/>
                <a:ext cx="117059" cy="35007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2069866" y="5376881"/>
                <a:ext cx="289623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75" name="Group 74"/>
            <p:cNvGrpSpPr/>
            <p:nvPr/>
          </p:nvGrpSpPr>
          <p:grpSpPr>
            <a:xfrm>
              <a:off x="5485046" y="1926431"/>
              <a:ext cx="3060974" cy="3284948"/>
              <a:chOff x="5349531" y="1926431"/>
              <a:chExt cx="3060974" cy="3284948"/>
            </a:xfrm>
          </p:grpSpPr>
          <p:sp>
            <p:nvSpPr>
              <p:cNvPr id="76" name="Rectangle 18"/>
              <p:cNvSpPr/>
              <p:nvPr/>
            </p:nvSpPr>
            <p:spPr>
              <a:xfrm>
                <a:off x="5349531" y="3954192"/>
                <a:ext cx="1113632" cy="1243028"/>
              </a:xfrm>
              <a:custGeom>
                <a:avLst/>
                <a:gdLst>
                  <a:gd name="connsiteX0" fmla="*/ 0 w 1182053"/>
                  <a:gd name="connsiteY0" fmla="*/ 0 h 707549"/>
                  <a:gd name="connsiteX1" fmla="*/ 1182053 w 1182053"/>
                  <a:gd name="connsiteY1" fmla="*/ 0 h 707549"/>
                  <a:gd name="connsiteX2" fmla="*/ 1182053 w 1182053"/>
                  <a:gd name="connsiteY2" fmla="*/ 707549 h 707549"/>
                  <a:gd name="connsiteX3" fmla="*/ 0 w 1182053"/>
                  <a:gd name="connsiteY3" fmla="*/ 707549 h 707549"/>
                  <a:gd name="connsiteX4" fmla="*/ 0 w 1182053"/>
                  <a:gd name="connsiteY4" fmla="*/ 0 h 707549"/>
                  <a:gd name="connsiteX0" fmla="*/ 19050 w 1182053"/>
                  <a:gd name="connsiteY0" fmla="*/ 238125 h 707549"/>
                  <a:gd name="connsiteX1" fmla="*/ 1182053 w 1182053"/>
                  <a:gd name="connsiteY1" fmla="*/ 0 h 707549"/>
                  <a:gd name="connsiteX2" fmla="*/ 1182053 w 1182053"/>
                  <a:gd name="connsiteY2" fmla="*/ 707549 h 707549"/>
                  <a:gd name="connsiteX3" fmla="*/ 0 w 1182053"/>
                  <a:gd name="connsiteY3" fmla="*/ 707549 h 707549"/>
                  <a:gd name="connsiteX4" fmla="*/ 19050 w 1182053"/>
                  <a:gd name="connsiteY4" fmla="*/ 238125 h 707549"/>
                  <a:gd name="connsiteX0" fmla="*/ 19050 w 1182053"/>
                  <a:gd name="connsiteY0" fmla="*/ 238125 h 707549"/>
                  <a:gd name="connsiteX1" fmla="*/ 1182053 w 1182053"/>
                  <a:gd name="connsiteY1" fmla="*/ 0 h 707549"/>
                  <a:gd name="connsiteX2" fmla="*/ 1182053 w 1182053"/>
                  <a:gd name="connsiteY2" fmla="*/ 707549 h 707549"/>
                  <a:gd name="connsiteX3" fmla="*/ 0 w 1182053"/>
                  <a:gd name="connsiteY3" fmla="*/ 707549 h 707549"/>
                  <a:gd name="connsiteX4" fmla="*/ 19050 w 1182053"/>
                  <a:gd name="connsiteY4" fmla="*/ 238125 h 707549"/>
                  <a:gd name="connsiteX0" fmla="*/ 19050 w 1236056"/>
                  <a:gd name="connsiteY0" fmla="*/ 761439 h 1230863"/>
                  <a:gd name="connsiteX1" fmla="*/ 1154200 w 1236056"/>
                  <a:gd name="connsiteY1" fmla="*/ 2441 h 1230863"/>
                  <a:gd name="connsiteX2" fmla="*/ 1182053 w 1236056"/>
                  <a:gd name="connsiteY2" fmla="*/ 523314 h 1230863"/>
                  <a:gd name="connsiteX3" fmla="*/ 1182053 w 1236056"/>
                  <a:gd name="connsiteY3" fmla="*/ 1230863 h 1230863"/>
                  <a:gd name="connsiteX4" fmla="*/ 0 w 1236056"/>
                  <a:gd name="connsiteY4" fmla="*/ 1230863 h 1230863"/>
                  <a:gd name="connsiteX5" fmla="*/ 19050 w 1236056"/>
                  <a:gd name="connsiteY5" fmla="*/ 761439 h 1230863"/>
                  <a:gd name="connsiteX0" fmla="*/ 19050 w 1196987"/>
                  <a:gd name="connsiteY0" fmla="*/ 762009 h 1231433"/>
                  <a:gd name="connsiteX1" fmla="*/ 1154200 w 1196987"/>
                  <a:gd name="connsiteY1" fmla="*/ 3011 h 1231433"/>
                  <a:gd name="connsiteX2" fmla="*/ 1182053 w 1196987"/>
                  <a:gd name="connsiteY2" fmla="*/ 523884 h 1231433"/>
                  <a:gd name="connsiteX3" fmla="*/ 1182053 w 1196987"/>
                  <a:gd name="connsiteY3" fmla="*/ 1231433 h 1231433"/>
                  <a:gd name="connsiteX4" fmla="*/ 0 w 1196987"/>
                  <a:gd name="connsiteY4" fmla="*/ 1231433 h 1231433"/>
                  <a:gd name="connsiteX5" fmla="*/ 19050 w 1196987"/>
                  <a:gd name="connsiteY5" fmla="*/ 762009 h 1231433"/>
                  <a:gd name="connsiteX0" fmla="*/ 19050 w 1196987"/>
                  <a:gd name="connsiteY0" fmla="*/ 802262 h 1271686"/>
                  <a:gd name="connsiteX1" fmla="*/ 1154200 w 1196987"/>
                  <a:gd name="connsiteY1" fmla="*/ 2783 h 1271686"/>
                  <a:gd name="connsiteX2" fmla="*/ 1182053 w 1196987"/>
                  <a:gd name="connsiteY2" fmla="*/ 564137 h 1271686"/>
                  <a:gd name="connsiteX3" fmla="*/ 1182053 w 1196987"/>
                  <a:gd name="connsiteY3" fmla="*/ 1271686 h 1271686"/>
                  <a:gd name="connsiteX4" fmla="*/ 0 w 1196987"/>
                  <a:gd name="connsiteY4" fmla="*/ 1271686 h 1271686"/>
                  <a:gd name="connsiteX5" fmla="*/ 19050 w 1196987"/>
                  <a:gd name="connsiteY5" fmla="*/ 802262 h 1271686"/>
                  <a:gd name="connsiteX0" fmla="*/ 19050 w 1196987"/>
                  <a:gd name="connsiteY0" fmla="*/ 802262 h 1271686"/>
                  <a:gd name="connsiteX1" fmla="*/ 1154200 w 1196987"/>
                  <a:gd name="connsiteY1" fmla="*/ 2783 h 1271686"/>
                  <a:gd name="connsiteX2" fmla="*/ 1182053 w 1196987"/>
                  <a:gd name="connsiteY2" fmla="*/ 564137 h 1271686"/>
                  <a:gd name="connsiteX3" fmla="*/ 1182053 w 1196987"/>
                  <a:gd name="connsiteY3" fmla="*/ 1271686 h 1271686"/>
                  <a:gd name="connsiteX4" fmla="*/ 0 w 1196987"/>
                  <a:gd name="connsiteY4" fmla="*/ 1271686 h 1271686"/>
                  <a:gd name="connsiteX5" fmla="*/ 19050 w 1196987"/>
                  <a:gd name="connsiteY5" fmla="*/ 802262 h 1271686"/>
                  <a:gd name="connsiteX0" fmla="*/ 19050 w 1182053"/>
                  <a:gd name="connsiteY0" fmla="*/ 771478 h 1240902"/>
                  <a:gd name="connsiteX1" fmla="*/ 1133976 w 1182053"/>
                  <a:gd name="connsiteY1" fmla="*/ 2955 h 1240902"/>
                  <a:gd name="connsiteX2" fmla="*/ 1182053 w 1182053"/>
                  <a:gd name="connsiteY2" fmla="*/ 533353 h 1240902"/>
                  <a:gd name="connsiteX3" fmla="*/ 1182053 w 1182053"/>
                  <a:gd name="connsiteY3" fmla="*/ 1240902 h 1240902"/>
                  <a:gd name="connsiteX4" fmla="*/ 0 w 1182053"/>
                  <a:gd name="connsiteY4" fmla="*/ 1240902 h 1240902"/>
                  <a:gd name="connsiteX5" fmla="*/ 19050 w 1182053"/>
                  <a:gd name="connsiteY5" fmla="*/ 771478 h 1240902"/>
                  <a:gd name="connsiteX0" fmla="*/ 19050 w 1182053"/>
                  <a:gd name="connsiteY0" fmla="*/ 771478 h 1240902"/>
                  <a:gd name="connsiteX1" fmla="*/ 1133976 w 1182053"/>
                  <a:gd name="connsiteY1" fmla="*/ 2955 h 1240902"/>
                  <a:gd name="connsiteX2" fmla="*/ 1182053 w 1182053"/>
                  <a:gd name="connsiteY2" fmla="*/ 533353 h 1240902"/>
                  <a:gd name="connsiteX3" fmla="*/ 1182053 w 1182053"/>
                  <a:gd name="connsiteY3" fmla="*/ 1240902 h 1240902"/>
                  <a:gd name="connsiteX4" fmla="*/ 0 w 1182053"/>
                  <a:gd name="connsiteY4" fmla="*/ 1240902 h 1240902"/>
                  <a:gd name="connsiteX5" fmla="*/ 19050 w 1182053"/>
                  <a:gd name="connsiteY5" fmla="*/ 771478 h 1240902"/>
                  <a:gd name="connsiteX0" fmla="*/ 19050 w 1182053"/>
                  <a:gd name="connsiteY0" fmla="*/ 608601 h 1078025"/>
                  <a:gd name="connsiteX1" fmla="*/ 924146 w 1182053"/>
                  <a:gd name="connsiteY1" fmla="*/ 4384 h 1078025"/>
                  <a:gd name="connsiteX2" fmla="*/ 1182053 w 1182053"/>
                  <a:gd name="connsiteY2" fmla="*/ 370476 h 1078025"/>
                  <a:gd name="connsiteX3" fmla="*/ 1182053 w 1182053"/>
                  <a:gd name="connsiteY3" fmla="*/ 1078025 h 1078025"/>
                  <a:gd name="connsiteX4" fmla="*/ 0 w 1182053"/>
                  <a:gd name="connsiteY4" fmla="*/ 1078025 h 1078025"/>
                  <a:gd name="connsiteX5" fmla="*/ 19050 w 1182053"/>
                  <a:gd name="connsiteY5" fmla="*/ 608601 h 1078025"/>
                  <a:gd name="connsiteX0" fmla="*/ 19050 w 1182053"/>
                  <a:gd name="connsiteY0" fmla="*/ 653635 h 1123059"/>
                  <a:gd name="connsiteX1" fmla="*/ 924146 w 1182053"/>
                  <a:gd name="connsiteY1" fmla="*/ 49418 h 1123059"/>
                  <a:gd name="connsiteX2" fmla="*/ 1182053 w 1182053"/>
                  <a:gd name="connsiteY2" fmla="*/ 415510 h 1123059"/>
                  <a:gd name="connsiteX3" fmla="*/ 1182053 w 1182053"/>
                  <a:gd name="connsiteY3" fmla="*/ 1123059 h 1123059"/>
                  <a:gd name="connsiteX4" fmla="*/ 0 w 1182053"/>
                  <a:gd name="connsiteY4" fmla="*/ 1123059 h 1123059"/>
                  <a:gd name="connsiteX5" fmla="*/ 19050 w 1182053"/>
                  <a:gd name="connsiteY5" fmla="*/ 653635 h 1123059"/>
                  <a:gd name="connsiteX0" fmla="*/ 19050 w 1182053"/>
                  <a:gd name="connsiteY0" fmla="*/ 653635 h 1123059"/>
                  <a:gd name="connsiteX1" fmla="*/ 924146 w 1182053"/>
                  <a:gd name="connsiteY1" fmla="*/ 49418 h 1123059"/>
                  <a:gd name="connsiteX2" fmla="*/ 1182053 w 1182053"/>
                  <a:gd name="connsiteY2" fmla="*/ 415510 h 1123059"/>
                  <a:gd name="connsiteX3" fmla="*/ 1182053 w 1182053"/>
                  <a:gd name="connsiteY3" fmla="*/ 1123059 h 1123059"/>
                  <a:gd name="connsiteX4" fmla="*/ 0 w 1182053"/>
                  <a:gd name="connsiteY4" fmla="*/ 1123059 h 1123059"/>
                  <a:gd name="connsiteX5" fmla="*/ 19050 w 1182053"/>
                  <a:gd name="connsiteY5" fmla="*/ 653635 h 1123059"/>
                  <a:gd name="connsiteX0" fmla="*/ 19050 w 1182053"/>
                  <a:gd name="connsiteY0" fmla="*/ 763288 h 1232712"/>
                  <a:gd name="connsiteX1" fmla="*/ 924146 w 1182053"/>
                  <a:gd name="connsiteY1" fmla="*/ 159071 h 1232712"/>
                  <a:gd name="connsiteX2" fmla="*/ 1179525 w 1182053"/>
                  <a:gd name="connsiteY2" fmla="*/ 72726 h 1232712"/>
                  <a:gd name="connsiteX3" fmla="*/ 1182053 w 1182053"/>
                  <a:gd name="connsiteY3" fmla="*/ 1232712 h 1232712"/>
                  <a:gd name="connsiteX4" fmla="*/ 0 w 1182053"/>
                  <a:gd name="connsiteY4" fmla="*/ 1232712 h 1232712"/>
                  <a:gd name="connsiteX5" fmla="*/ 19050 w 1182053"/>
                  <a:gd name="connsiteY5" fmla="*/ 763288 h 1232712"/>
                  <a:gd name="connsiteX0" fmla="*/ 19050 w 1182053"/>
                  <a:gd name="connsiteY0" fmla="*/ 763288 h 1232712"/>
                  <a:gd name="connsiteX1" fmla="*/ 924146 w 1182053"/>
                  <a:gd name="connsiteY1" fmla="*/ 159071 h 1232712"/>
                  <a:gd name="connsiteX2" fmla="*/ 1179525 w 1182053"/>
                  <a:gd name="connsiteY2" fmla="*/ 72726 h 1232712"/>
                  <a:gd name="connsiteX3" fmla="*/ 1182053 w 1182053"/>
                  <a:gd name="connsiteY3" fmla="*/ 1232712 h 1232712"/>
                  <a:gd name="connsiteX4" fmla="*/ 0 w 1182053"/>
                  <a:gd name="connsiteY4" fmla="*/ 1232712 h 1232712"/>
                  <a:gd name="connsiteX5" fmla="*/ 19050 w 1182053"/>
                  <a:gd name="connsiteY5" fmla="*/ 763288 h 1232712"/>
                  <a:gd name="connsiteX0" fmla="*/ 19050 w 1182296"/>
                  <a:gd name="connsiteY0" fmla="*/ 773604 h 1243028"/>
                  <a:gd name="connsiteX1" fmla="*/ 924146 w 1182296"/>
                  <a:gd name="connsiteY1" fmla="*/ 169387 h 1243028"/>
                  <a:gd name="connsiteX2" fmla="*/ 1182053 w 1182296"/>
                  <a:gd name="connsiteY2" fmla="*/ 66373 h 1243028"/>
                  <a:gd name="connsiteX3" fmla="*/ 1182053 w 1182296"/>
                  <a:gd name="connsiteY3" fmla="*/ 1243028 h 1243028"/>
                  <a:gd name="connsiteX4" fmla="*/ 0 w 1182296"/>
                  <a:gd name="connsiteY4" fmla="*/ 1243028 h 1243028"/>
                  <a:gd name="connsiteX5" fmla="*/ 19050 w 1182296"/>
                  <a:gd name="connsiteY5" fmla="*/ 773604 h 12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2296" h="1243028">
                    <a:moveTo>
                      <a:pt x="19050" y="773604"/>
                    </a:moveTo>
                    <a:cubicBezTo>
                      <a:pt x="163792" y="668880"/>
                      <a:pt x="897165" y="1054418"/>
                      <a:pt x="924146" y="169387"/>
                    </a:cubicBezTo>
                    <a:cubicBezTo>
                      <a:pt x="1184086" y="-29843"/>
                      <a:pt x="1129786" y="-38351"/>
                      <a:pt x="1182053" y="66373"/>
                    </a:cubicBezTo>
                    <a:cubicBezTo>
                      <a:pt x="1182896" y="453035"/>
                      <a:pt x="1181210" y="856366"/>
                      <a:pt x="1182053" y="1243028"/>
                    </a:cubicBezTo>
                    <a:lnTo>
                      <a:pt x="0" y="1243028"/>
                    </a:lnTo>
                    <a:lnTo>
                      <a:pt x="19050" y="773604"/>
                    </a:lnTo>
                    <a:close/>
                  </a:path>
                </a:pathLst>
              </a:custGeom>
              <a:solidFill>
                <a:srgbClr val="990033">
                  <a:alpha val="2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Rectangle 19"/>
              <p:cNvSpPr/>
              <p:nvPr/>
            </p:nvSpPr>
            <p:spPr>
              <a:xfrm>
                <a:off x="6475228" y="3972064"/>
                <a:ext cx="533400" cy="1239315"/>
              </a:xfrm>
              <a:custGeom>
                <a:avLst/>
                <a:gdLst>
                  <a:gd name="connsiteX0" fmla="*/ 0 w 533400"/>
                  <a:gd name="connsiteY0" fmla="*/ 0 h 1227408"/>
                  <a:gd name="connsiteX1" fmla="*/ 533400 w 533400"/>
                  <a:gd name="connsiteY1" fmla="*/ 0 h 1227408"/>
                  <a:gd name="connsiteX2" fmla="*/ 533400 w 533400"/>
                  <a:gd name="connsiteY2" fmla="*/ 1227408 h 1227408"/>
                  <a:gd name="connsiteX3" fmla="*/ 0 w 533400"/>
                  <a:gd name="connsiteY3" fmla="*/ 1227408 h 1227408"/>
                  <a:gd name="connsiteX4" fmla="*/ 0 w 533400"/>
                  <a:gd name="connsiteY4" fmla="*/ 0 h 1227408"/>
                  <a:gd name="connsiteX0" fmla="*/ 0 w 533400"/>
                  <a:gd name="connsiteY0" fmla="*/ 0 h 1239315"/>
                  <a:gd name="connsiteX1" fmla="*/ 533400 w 533400"/>
                  <a:gd name="connsiteY1" fmla="*/ 0 h 1239315"/>
                  <a:gd name="connsiteX2" fmla="*/ 533400 w 533400"/>
                  <a:gd name="connsiteY2" fmla="*/ 1239315 h 1239315"/>
                  <a:gd name="connsiteX3" fmla="*/ 0 w 533400"/>
                  <a:gd name="connsiteY3" fmla="*/ 1227408 h 1239315"/>
                  <a:gd name="connsiteX4" fmla="*/ 0 w 533400"/>
                  <a:gd name="connsiteY4" fmla="*/ 0 h 1239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0" h="1239315">
                    <a:moveTo>
                      <a:pt x="0" y="0"/>
                    </a:moveTo>
                    <a:lnTo>
                      <a:pt x="533400" y="0"/>
                    </a:lnTo>
                    <a:lnTo>
                      <a:pt x="533400" y="1239315"/>
                    </a:lnTo>
                    <a:lnTo>
                      <a:pt x="0" y="12274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>
                  <a:alpha val="2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Rectangle 20"/>
              <p:cNvSpPr/>
              <p:nvPr/>
            </p:nvSpPr>
            <p:spPr>
              <a:xfrm rot="210960">
                <a:off x="7029779" y="3817081"/>
                <a:ext cx="571041" cy="1387220"/>
              </a:xfrm>
              <a:custGeom>
                <a:avLst/>
                <a:gdLst>
                  <a:gd name="connsiteX0" fmla="*/ 0 w 511854"/>
                  <a:gd name="connsiteY0" fmla="*/ 0 h 1387220"/>
                  <a:gd name="connsiteX1" fmla="*/ 511854 w 511854"/>
                  <a:gd name="connsiteY1" fmla="*/ 0 h 1387220"/>
                  <a:gd name="connsiteX2" fmla="*/ 511854 w 511854"/>
                  <a:gd name="connsiteY2" fmla="*/ 1387220 h 1387220"/>
                  <a:gd name="connsiteX3" fmla="*/ 0 w 511854"/>
                  <a:gd name="connsiteY3" fmla="*/ 1387220 h 1387220"/>
                  <a:gd name="connsiteX4" fmla="*/ 0 w 511854"/>
                  <a:gd name="connsiteY4" fmla="*/ 0 h 1387220"/>
                  <a:gd name="connsiteX0" fmla="*/ 0 w 532741"/>
                  <a:gd name="connsiteY0" fmla="*/ 87170 h 1387220"/>
                  <a:gd name="connsiteX1" fmla="*/ 532741 w 532741"/>
                  <a:gd name="connsiteY1" fmla="*/ 0 h 1387220"/>
                  <a:gd name="connsiteX2" fmla="*/ 532741 w 532741"/>
                  <a:gd name="connsiteY2" fmla="*/ 1387220 h 1387220"/>
                  <a:gd name="connsiteX3" fmla="*/ 20887 w 532741"/>
                  <a:gd name="connsiteY3" fmla="*/ 1387220 h 1387220"/>
                  <a:gd name="connsiteX4" fmla="*/ 0 w 532741"/>
                  <a:gd name="connsiteY4" fmla="*/ 87170 h 1387220"/>
                  <a:gd name="connsiteX0" fmla="*/ 0 w 532741"/>
                  <a:gd name="connsiteY0" fmla="*/ 87170 h 1387220"/>
                  <a:gd name="connsiteX1" fmla="*/ 532741 w 532741"/>
                  <a:gd name="connsiteY1" fmla="*/ 0 h 1387220"/>
                  <a:gd name="connsiteX2" fmla="*/ 455955 w 532741"/>
                  <a:gd name="connsiteY2" fmla="*/ 1380009 h 1387220"/>
                  <a:gd name="connsiteX3" fmla="*/ 20887 w 532741"/>
                  <a:gd name="connsiteY3" fmla="*/ 1387220 h 1387220"/>
                  <a:gd name="connsiteX4" fmla="*/ 0 w 532741"/>
                  <a:gd name="connsiteY4" fmla="*/ 87170 h 1387220"/>
                  <a:gd name="connsiteX0" fmla="*/ 0 w 571041"/>
                  <a:gd name="connsiteY0" fmla="*/ 87170 h 1387220"/>
                  <a:gd name="connsiteX1" fmla="*/ 532741 w 571041"/>
                  <a:gd name="connsiteY1" fmla="*/ 0 h 1387220"/>
                  <a:gd name="connsiteX2" fmla="*/ 455955 w 571041"/>
                  <a:gd name="connsiteY2" fmla="*/ 1380009 h 1387220"/>
                  <a:gd name="connsiteX3" fmla="*/ 20887 w 571041"/>
                  <a:gd name="connsiteY3" fmla="*/ 1387220 h 1387220"/>
                  <a:gd name="connsiteX4" fmla="*/ 0 w 571041"/>
                  <a:gd name="connsiteY4" fmla="*/ 87170 h 1387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41" h="1387220">
                    <a:moveTo>
                      <a:pt x="0" y="87170"/>
                    </a:moveTo>
                    <a:lnTo>
                      <a:pt x="532741" y="0"/>
                    </a:lnTo>
                    <a:cubicBezTo>
                      <a:pt x="507146" y="460003"/>
                      <a:pt x="676803" y="991510"/>
                      <a:pt x="455955" y="1380009"/>
                    </a:cubicBezTo>
                    <a:lnTo>
                      <a:pt x="20887" y="1387220"/>
                    </a:lnTo>
                    <a:lnTo>
                      <a:pt x="0" y="87170"/>
                    </a:lnTo>
                    <a:close/>
                  </a:path>
                </a:pathLst>
              </a:custGeom>
              <a:solidFill>
                <a:srgbClr val="00B050">
                  <a:alpha val="2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Rectangle 21"/>
              <p:cNvSpPr/>
              <p:nvPr/>
            </p:nvSpPr>
            <p:spPr>
              <a:xfrm>
                <a:off x="7596816" y="3430377"/>
                <a:ext cx="632748" cy="1294023"/>
              </a:xfrm>
              <a:custGeom>
                <a:avLst/>
                <a:gdLst>
                  <a:gd name="connsiteX0" fmla="*/ 0 w 632748"/>
                  <a:gd name="connsiteY0" fmla="*/ 0 h 1294023"/>
                  <a:gd name="connsiteX1" fmla="*/ 632748 w 632748"/>
                  <a:gd name="connsiteY1" fmla="*/ 0 h 1294023"/>
                  <a:gd name="connsiteX2" fmla="*/ 632748 w 632748"/>
                  <a:gd name="connsiteY2" fmla="*/ 1294023 h 1294023"/>
                  <a:gd name="connsiteX3" fmla="*/ 0 w 632748"/>
                  <a:gd name="connsiteY3" fmla="*/ 1294023 h 1294023"/>
                  <a:gd name="connsiteX4" fmla="*/ 0 w 632748"/>
                  <a:gd name="connsiteY4" fmla="*/ 0 h 1294023"/>
                  <a:gd name="connsiteX0" fmla="*/ 0 w 632748"/>
                  <a:gd name="connsiteY0" fmla="*/ 0 h 1294023"/>
                  <a:gd name="connsiteX1" fmla="*/ 632748 w 632748"/>
                  <a:gd name="connsiteY1" fmla="*/ 0 h 1294023"/>
                  <a:gd name="connsiteX2" fmla="*/ 618460 w 632748"/>
                  <a:gd name="connsiteY2" fmla="*/ 813010 h 1294023"/>
                  <a:gd name="connsiteX3" fmla="*/ 0 w 632748"/>
                  <a:gd name="connsiteY3" fmla="*/ 1294023 h 1294023"/>
                  <a:gd name="connsiteX4" fmla="*/ 0 w 632748"/>
                  <a:gd name="connsiteY4" fmla="*/ 0 h 1294023"/>
                  <a:gd name="connsiteX0" fmla="*/ 0 w 632748"/>
                  <a:gd name="connsiteY0" fmla="*/ 0 h 1294023"/>
                  <a:gd name="connsiteX1" fmla="*/ 632748 w 632748"/>
                  <a:gd name="connsiteY1" fmla="*/ 0 h 1294023"/>
                  <a:gd name="connsiteX2" fmla="*/ 618460 w 632748"/>
                  <a:gd name="connsiteY2" fmla="*/ 813010 h 1294023"/>
                  <a:gd name="connsiteX3" fmla="*/ 0 w 632748"/>
                  <a:gd name="connsiteY3" fmla="*/ 1294023 h 1294023"/>
                  <a:gd name="connsiteX4" fmla="*/ 0 w 632748"/>
                  <a:gd name="connsiteY4" fmla="*/ 0 h 1294023"/>
                  <a:gd name="connsiteX0" fmla="*/ 0 w 632748"/>
                  <a:gd name="connsiteY0" fmla="*/ 57150 h 1294023"/>
                  <a:gd name="connsiteX1" fmla="*/ 632748 w 632748"/>
                  <a:gd name="connsiteY1" fmla="*/ 0 h 1294023"/>
                  <a:gd name="connsiteX2" fmla="*/ 618460 w 632748"/>
                  <a:gd name="connsiteY2" fmla="*/ 813010 h 1294023"/>
                  <a:gd name="connsiteX3" fmla="*/ 0 w 632748"/>
                  <a:gd name="connsiteY3" fmla="*/ 1294023 h 1294023"/>
                  <a:gd name="connsiteX4" fmla="*/ 0 w 632748"/>
                  <a:gd name="connsiteY4" fmla="*/ 57150 h 1294023"/>
                  <a:gd name="connsiteX0" fmla="*/ 0 w 632748"/>
                  <a:gd name="connsiteY0" fmla="*/ 57150 h 1294023"/>
                  <a:gd name="connsiteX1" fmla="*/ 632748 w 632748"/>
                  <a:gd name="connsiteY1" fmla="*/ 0 h 1294023"/>
                  <a:gd name="connsiteX2" fmla="*/ 618460 w 632748"/>
                  <a:gd name="connsiteY2" fmla="*/ 813010 h 1294023"/>
                  <a:gd name="connsiteX3" fmla="*/ 0 w 632748"/>
                  <a:gd name="connsiteY3" fmla="*/ 1294023 h 1294023"/>
                  <a:gd name="connsiteX4" fmla="*/ 0 w 632748"/>
                  <a:gd name="connsiteY4" fmla="*/ 57150 h 129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748" h="1294023">
                    <a:moveTo>
                      <a:pt x="0" y="57150"/>
                    </a:moveTo>
                    <a:cubicBezTo>
                      <a:pt x="172816" y="-38100"/>
                      <a:pt x="421832" y="19050"/>
                      <a:pt x="632748" y="0"/>
                    </a:cubicBezTo>
                    <a:lnTo>
                      <a:pt x="618460" y="813010"/>
                    </a:lnTo>
                    <a:cubicBezTo>
                      <a:pt x="74170" y="987636"/>
                      <a:pt x="206153" y="1133685"/>
                      <a:pt x="0" y="1294023"/>
                    </a:cubicBezTo>
                    <a:lnTo>
                      <a:pt x="0" y="57150"/>
                    </a:lnTo>
                    <a:close/>
                  </a:path>
                </a:pathLst>
              </a:custGeom>
              <a:solidFill>
                <a:srgbClr val="0070C0">
                  <a:alpha val="2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Isosceles Triangle 22"/>
              <p:cNvSpPr/>
              <p:nvPr/>
            </p:nvSpPr>
            <p:spPr>
              <a:xfrm>
                <a:off x="6463163" y="2809790"/>
                <a:ext cx="1133653" cy="1162274"/>
              </a:xfrm>
              <a:custGeom>
                <a:avLst/>
                <a:gdLst>
                  <a:gd name="connsiteX0" fmla="*/ 0 w 1133653"/>
                  <a:gd name="connsiteY0" fmla="*/ 1162274 h 1162274"/>
                  <a:gd name="connsiteX1" fmla="*/ 1133653 w 1133653"/>
                  <a:gd name="connsiteY1" fmla="*/ 0 h 1162274"/>
                  <a:gd name="connsiteX2" fmla="*/ 1133653 w 1133653"/>
                  <a:gd name="connsiteY2" fmla="*/ 1162274 h 1162274"/>
                  <a:gd name="connsiteX3" fmla="*/ 0 w 1133653"/>
                  <a:gd name="connsiteY3" fmla="*/ 1162274 h 1162274"/>
                  <a:gd name="connsiteX0" fmla="*/ 0 w 1133653"/>
                  <a:gd name="connsiteY0" fmla="*/ 1162274 h 1162274"/>
                  <a:gd name="connsiteX1" fmla="*/ 1133653 w 1133653"/>
                  <a:gd name="connsiteY1" fmla="*/ 0 h 1162274"/>
                  <a:gd name="connsiteX2" fmla="*/ 1128891 w 1133653"/>
                  <a:gd name="connsiteY2" fmla="*/ 1009874 h 1162274"/>
                  <a:gd name="connsiteX3" fmla="*/ 0 w 1133653"/>
                  <a:gd name="connsiteY3" fmla="*/ 1162274 h 1162274"/>
                  <a:gd name="connsiteX0" fmla="*/ 0 w 1133653"/>
                  <a:gd name="connsiteY0" fmla="*/ 1162274 h 1162274"/>
                  <a:gd name="connsiteX1" fmla="*/ 1133653 w 1133653"/>
                  <a:gd name="connsiteY1" fmla="*/ 0 h 1162274"/>
                  <a:gd name="connsiteX2" fmla="*/ 1128891 w 1133653"/>
                  <a:gd name="connsiteY2" fmla="*/ 1009874 h 1162274"/>
                  <a:gd name="connsiteX3" fmla="*/ 0 w 1133653"/>
                  <a:gd name="connsiteY3" fmla="*/ 1162274 h 1162274"/>
                  <a:gd name="connsiteX0" fmla="*/ 0 w 1133653"/>
                  <a:gd name="connsiteY0" fmla="*/ 1162274 h 1162274"/>
                  <a:gd name="connsiteX1" fmla="*/ 1133653 w 1133653"/>
                  <a:gd name="connsiteY1" fmla="*/ 0 h 1162274"/>
                  <a:gd name="connsiteX2" fmla="*/ 1128891 w 1133653"/>
                  <a:gd name="connsiteY2" fmla="*/ 1009874 h 1162274"/>
                  <a:gd name="connsiteX3" fmla="*/ 0 w 1133653"/>
                  <a:gd name="connsiteY3" fmla="*/ 1162274 h 1162274"/>
                  <a:gd name="connsiteX0" fmla="*/ 0 w 1133653"/>
                  <a:gd name="connsiteY0" fmla="*/ 1162274 h 1162274"/>
                  <a:gd name="connsiteX1" fmla="*/ 1133653 w 1133653"/>
                  <a:gd name="connsiteY1" fmla="*/ 0 h 1162274"/>
                  <a:gd name="connsiteX2" fmla="*/ 1128891 w 1133653"/>
                  <a:gd name="connsiteY2" fmla="*/ 1009874 h 1162274"/>
                  <a:gd name="connsiteX3" fmla="*/ 0 w 1133653"/>
                  <a:gd name="connsiteY3" fmla="*/ 1162274 h 1162274"/>
                  <a:gd name="connsiteX0" fmla="*/ 0 w 1133653"/>
                  <a:gd name="connsiteY0" fmla="*/ 1162274 h 1162274"/>
                  <a:gd name="connsiteX1" fmla="*/ 1133653 w 1133653"/>
                  <a:gd name="connsiteY1" fmla="*/ 0 h 1162274"/>
                  <a:gd name="connsiteX2" fmla="*/ 1128891 w 1133653"/>
                  <a:gd name="connsiteY2" fmla="*/ 1009874 h 1162274"/>
                  <a:gd name="connsiteX3" fmla="*/ 0 w 1133653"/>
                  <a:gd name="connsiteY3" fmla="*/ 1162274 h 116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3653" h="1162274">
                    <a:moveTo>
                      <a:pt x="0" y="1162274"/>
                    </a:moveTo>
                    <a:lnTo>
                      <a:pt x="1133653" y="0"/>
                    </a:lnTo>
                    <a:cubicBezTo>
                      <a:pt x="1132066" y="336625"/>
                      <a:pt x="1130478" y="673249"/>
                      <a:pt x="1128891" y="1009874"/>
                    </a:cubicBezTo>
                    <a:cubicBezTo>
                      <a:pt x="552569" y="1086867"/>
                      <a:pt x="554891" y="1154336"/>
                      <a:pt x="0" y="1162274"/>
                    </a:cubicBezTo>
                    <a:close/>
                  </a:path>
                </a:pathLst>
              </a:custGeom>
              <a:solidFill>
                <a:srgbClr val="990033">
                  <a:alpha val="2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Rectangle 23"/>
              <p:cNvSpPr/>
              <p:nvPr/>
            </p:nvSpPr>
            <p:spPr>
              <a:xfrm>
                <a:off x="7603331" y="1926431"/>
                <a:ext cx="676240" cy="1534903"/>
              </a:xfrm>
              <a:custGeom>
                <a:avLst/>
                <a:gdLst>
                  <a:gd name="connsiteX0" fmla="*/ 0 w 609564"/>
                  <a:gd name="connsiteY0" fmla="*/ 0 h 915777"/>
                  <a:gd name="connsiteX1" fmla="*/ 609564 w 609564"/>
                  <a:gd name="connsiteY1" fmla="*/ 0 h 915777"/>
                  <a:gd name="connsiteX2" fmla="*/ 609564 w 609564"/>
                  <a:gd name="connsiteY2" fmla="*/ 915777 h 915777"/>
                  <a:gd name="connsiteX3" fmla="*/ 0 w 609564"/>
                  <a:gd name="connsiteY3" fmla="*/ 915777 h 915777"/>
                  <a:gd name="connsiteX4" fmla="*/ 0 w 609564"/>
                  <a:gd name="connsiteY4" fmla="*/ 0 h 915777"/>
                  <a:gd name="connsiteX0" fmla="*/ 0 w 659571"/>
                  <a:gd name="connsiteY0" fmla="*/ 588169 h 1503946"/>
                  <a:gd name="connsiteX1" fmla="*/ 659571 w 659571"/>
                  <a:gd name="connsiteY1" fmla="*/ 0 h 1503946"/>
                  <a:gd name="connsiteX2" fmla="*/ 609564 w 659571"/>
                  <a:gd name="connsiteY2" fmla="*/ 1503946 h 1503946"/>
                  <a:gd name="connsiteX3" fmla="*/ 0 w 659571"/>
                  <a:gd name="connsiteY3" fmla="*/ 1503946 h 1503946"/>
                  <a:gd name="connsiteX4" fmla="*/ 0 w 659571"/>
                  <a:gd name="connsiteY4" fmla="*/ 588169 h 1503946"/>
                  <a:gd name="connsiteX0" fmla="*/ 2381 w 659571"/>
                  <a:gd name="connsiteY0" fmla="*/ 835819 h 1503946"/>
                  <a:gd name="connsiteX1" fmla="*/ 659571 w 659571"/>
                  <a:gd name="connsiteY1" fmla="*/ 0 h 1503946"/>
                  <a:gd name="connsiteX2" fmla="*/ 609564 w 659571"/>
                  <a:gd name="connsiteY2" fmla="*/ 1503946 h 1503946"/>
                  <a:gd name="connsiteX3" fmla="*/ 0 w 659571"/>
                  <a:gd name="connsiteY3" fmla="*/ 1503946 h 1503946"/>
                  <a:gd name="connsiteX4" fmla="*/ 2381 w 659571"/>
                  <a:gd name="connsiteY4" fmla="*/ 835819 h 1503946"/>
                  <a:gd name="connsiteX0" fmla="*/ 19050 w 676240"/>
                  <a:gd name="connsiteY0" fmla="*/ 835819 h 1534903"/>
                  <a:gd name="connsiteX1" fmla="*/ 676240 w 676240"/>
                  <a:gd name="connsiteY1" fmla="*/ 0 h 1534903"/>
                  <a:gd name="connsiteX2" fmla="*/ 626233 w 676240"/>
                  <a:gd name="connsiteY2" fmla="*/ 1503946 h 1534903"/>
                  <a:gd name="connsiteX3" fmla="*/ 0 w 676240"/>
                  <a:gd name="connsiteY3" fmla="*/ 1534903 h 1534903"/>
                  <a:gd name="connsiteX4" fmla="*/ 19050 w 676240"/>
                  <a:gd name="connsiteY4" fmla="*/ 835819 h 1534903"/>
                  <a:gd name="connsiteX0" fmla="*/ 19050 w 676240"/>
                  <a:gd name="connsiteY0" fmla="*/ 835819 h 1534903"/>
                  <a:gd name="connsiteX1" fmla="*/ 676240 w 676240"/>
                  <a:gd name="connsiteY1" fmla="*/ 0 h 1534903"/>
                  <a:gd name="connsiteX2" fmla="*/ 626233 w 676240"/>
                  <a:gd name="connsiteY2" fmla="*/ 1503946 h 1534903"/>
                  <a:gd name="connsiteX3" fmla="*/ 0 w 676240"/>
                  <a:gd name="connsiteY3" fmla="*/ 1534903 h 1534903"/>
                  <a:gd name="connsiteX4" fmla="*/ 19050 w 676240"/>
                  <a:gd name="connsiteY4" fmla="*/ 835819 h 1534903"/>
                  <a:gd name="connsiteX0" fmla="*/ 19050 w 676240"/>
                  <a:gd name="connsiteY0" fmla="*/ 835819 h 1534903"/>
                  <a:gd name="connsiteX1" fmla="*/ 676240 w 676240"/>
                  <a:gd name="connsiteY1" fmla="*/ 0 h 1534903"/>
                  <a:gd name="connsiteX2" fmla="*/ 626233 w 676240"/>
                  <a:gd name="connsiteY2" fmla="*/ 1503946 h 1534903"/>
                  <a:gd name="connsiteX3" fmla="*/ 0 w 676240"/>
                  <a:gd name="connsiteY3" fmla="*/ 1534903 h 1534903"/>
                  <a:gd name="connsiteX4" fmla="*/ 19050 w 676240"/>
                  <a:gd name="connsiteY4" fmla="*/ 835819 h 15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6240" h="1534903">
                    <a:moveTo>
                      <a:pt x="19050" y="835819"/>
                    </a:moveTo>
                    <a:lnTo>
                      <a:pt x="676240" y="0"/>
                    </a:lnTo>
                    <a:lnTo>
                      <a:pt x="626233" y="1503946"/>
                    </a:lnTo>
                    <a:cubicBezTo>
                      <a:pt x="417489" y="1514265"/>
                      <a:pt x="203982" y="1431716"/>
                      <a:pt x="0" y="1534903"/>
                    </a:cubicBezTo>
                    <a:cubicBezTo>
                      <a:pt x="794" y="1312194"/>
                      <a:pt x="18256" y="1058528"/>
                      <a:pt x="19050" y="835819"/>
                    </a:cubicBezTo>
                    <a:close/>
                  </a:path>
                </a:pathLst>
              </a:custGeom>
              <a:solidFill>
                <a:srgbClr val="00B050">
                  <a:alpha val="29804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590957" y="4779061"/>
                <a:ext cx="69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353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6983188" y="3406622"/>
                <a:ext cx="69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353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416232" y="4434643"/>
                <a:ext cx="69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6K10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7608570" y="3740266"/>
                <a:ext cx="69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6K10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991547" y="4186528"/>
                <a:ext cx="69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717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7713275" y="2822506"/>
                <a:ext cx="6972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717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5003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research trees look like a forest – analyzing flowers in 2017 is going to be a challenge!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86665"/>
            <a:ext cx="9144000" cy="567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54251" y="6550223"/>
            <a:ext cx="118974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August 2016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663045" y="5790146"/>
            <a:ext cx="1451428" cy="38100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5</a:t>
            </a:r>
            <a:r>
              <a:rPr lang="en-US" sz="1400" dirty="0" smtClean="0">
                <a:solidFill>
                  <a:sysClr val="windowText" lastClr="000000"/>
                </a:solidFill>
              </a:rPr>
              <a:t> FT 2 inches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36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RNAi:</a:t>
            </a:r>
            <a:r>
              <a:rPr lang="en-US" sz="2800" i="1" dirty="0" err="1" smtClean="0"/>
              <a:t>LFY</a:t>
            </a:r>
            <a:r>
              <a:rPr lang="en-US" sz="2800" dirty="0" smtClean="0"/>
              <a:t> trees appear to be female sterile</a:t>
            </a:r>
            <a:endParaRPr lang="en-US" sz="2800" dirty="0"/>
          </a:p>
        </p:txBody>
      </p:sp>
      <p:pic>
        <p:nvPicPr>
          <p:cNvPr id="6148" name="Picture 4" descr="T:\Groups\tgerc\FIELD TESTS\2014\Marchel\3rd Gen sterility\6K10\04.02.14 6K10 flowers from constructs of interest\PLF tiny catkin events\PLF 139-1 1\IMG_215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6474" y="3962398"/>
            <a:ext cx="1540850" cy="207793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76862" y="4816701"/>
            <a:ext cx="122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RNAi-LFY</a:t>
            </a:r>
            <a:endParaRPr lang="en-US" u="sng" dirty="0">
              <a:solidFill>
                <a:srgbClr val="00000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6364" y="3962398"/>
            <a:ext cx="1550497" cy="20779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 descr="T:\Groups\tgerc\FIELD TESTS\2014\Marchel\3rd Gen sterility\6K10\03.18.14 opening 6K10 flower buds, PLF and PFG\PLF 139-1, 1\IMG_113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200275" y="3962398"/>
            <a:ext cx="1417159" cy="207793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8675" y="2402665"/>
            <a:ext cx="142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WILD TYPE</a:t>
            </a:r>
            <a:endParaRPr lang="en-US" u="sng" dirty="0">
              <a:solidFill>
                <a:srgbClr val="000000"/>
              </a:solidFill>
            </a:endParaRPr>
          </a:p>
        </p:txBody>
      </p:sp>
      <p:pic>
        <p:nvPicPr>
          <p:cNvPr id="6146" name="Picture 2" descr="T:\Groups\tgerc\FIELD TESTS\2014\Marchel\3rd Gen sterility\6K10\04.02.14 6K10 flowers from constructs of interest\controls\CTR 3\IMG_2117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331169" y="1829346"/>
            <a:ext cx="2431461" cy="154084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23734" y="3709317"/>
            <a:ext cx="646331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April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9" name="Picture 5" descr="T:\Groups\tgerc\FIELD TESTS\2014\Marchel\3rd Gen sterility\6K10\03.12.14 open 6K10 controls\IMG_0828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693123" y="1878752"/>
            <a:ext cx="2431463" cy="141715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95922" y="3709317"/>
            <a:ext cx="825867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6363" y="1380836"/>
            <a:ext cx="1550497" cy="2434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941270" y="3709317"/>
            <a:ext cx="620683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5655" y="5931153"/>
            <a:ext cx="21483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Klocko et al. Nature Biotechnology 2016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60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Female sterile RNAi-LFY trees have normal vegetative performance</a:t>
            </a:r>
            <a:endParaRPr lang="en-US" sz="28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375993" y="2028338"/>
            <a:ext cx="5600323" cy="3019782"/>
            <a:chOff x="579922" y="2871632"/>
            <a:chExt cx="6821718" cy="3678376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5784787" y="4933154"/>
              <a:ext cx="1840779" cy="1392927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5784786" y="3095559"/>
              <a:ext cx="1840779" cy="1392927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3" descr="T:\Groups\tgerc\FIELD TESTS\2014\Marchel\3rd Gen sterility\6K10\03.12.14 open 6K10 controls\IMG_090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33136" y="3484695"/>
              <a:ext cx="3678374" cy="245225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452" y="2871632"/>
              <a:ext cx="2452251" cy="367837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9922" y="2871633"/>
              <a:ext cx="1090212" cy="4662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control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18584" y="4370674"/>
              <a:ext cx="861491" cy="337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control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87466" y="2871633"/>
              <a:ext cx="1322914" cy="4662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RNAi-</a:t>
              </a:r>
              <a:r>
                <a:rPr lang="en-US" sz="1600" b="1" i="1" dirty="0" smtClean="0">
                  <a:solidFill>
                    <a:schemeClr val="bg1"/>
                  </a:solidFill>
                </a:rPr>
                <a:t>LFY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27005" y="6211454"/>
              <a:ext cx="1099708" cy="337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RNAi-</a:t>
              </a:r>
              <a:r>
                <a:rPr lang="en-US" sz="1200" b="1" i="1" dirty="0" smtClean="0">
                  <a:solidFill>
                    <a:schemeClr val="bg1"/>
                  </a:solidFill>
                </a:rPr>
                <a:t>LFY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31022" y="5758995"/>
            <a:ext cx="2912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Klocko et al. Nature Biotechnology 2016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322" y="2028338"/>
            <a:ext cx="1189951" cy="215408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0738" y="2028338"/>
            <a:ext cx="1405160" cy="215408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9322" y="2028338"/>
            <a:ext cx="88036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control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0738" y="2028338"/>
            <a:ext cx="114005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RNAi-LFY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19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New field trial is underway to test the vegetative performance of a larger set of </a:t>
            </a:r>
            <a:r>
              <a:rPr lang="en-US" sz="2400" dirty="0" err="1" smtClean="0"/>
              <a:t>RNAi:</a:t>
            </a:r>
            <a:r>
              <a:rPr lang="en-US" sz="2400" i="1" dirty="0" err="1" smtClean="0"/>
              <a:t>LFY</a:t>
            </a:r>
            <a:r>
              <a:rPr lang="en-US" sz="2400" dirty="0"/>
              <a:t> </a:t>
            </a:r>
            <a:r>
              <a:rPr lang="en-US" sz="2400" dirty="0" smtClean="0"/>
              <a:t>female trees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70945" y="1481965"/>
            <a:ext cx="9002110" cy="4335518"/>
            <a:chOff x="-9144000" y="-1040525"/>
            <a:chExt cx="17815034" cy="879978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23"/>
            <a:stretch/>
          </p:blipFill>
          <p:spPr bwMode="auto">
            <a:xfrm>
              <a:off x="-9144000" y="-1040524"/>
              <a:ext cx="9144000" cy="87997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2" name="Picture 4" descr="T:\Groups\tgerc\FIELD TESTS\2016\Marchel\6K10 RNAi LFY new planting\pictures\07.05.16 planting day\photo 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2" r="5517" b="17801"/>
            <a:stretch/>
          </p:blipFill>
          <p:spPr bwMode="auto">
            <a:xfrm>
              <a:off x="31532" y="-1040525"/>
              <a:ext cx="8639502" cy="87997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7185866" y="5818915"/>
            <a:ext cx="188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Planted July 5, 2016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0682" y="6488668"/>
            <a:ext cx="275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Klocko et al. </a:t>
            </a:r>
            <a:r>
              <a:rPr lang="en-US" dirty="0" err="1" smtClean="0"/>
              <a:t>PloS</a:t>
            </a:r>
            <a:r>
              <a:rPr lang="en-US" dirty="0" smtClean="0"/>
              <a:t> ONE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92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While our trees were growing, so was the field of custom genome editing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2106" r="2816" b="59792"/>
          <a:stretch/>
        </p:blipFill>
        <p:spPr>
          <a:xfrm>
            <a:off x="38100" y="5049995"/>
            <a:ext cx="9067801" cy="177336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621" y="2270125"/>
            <a:ext cx="4532379" cy="1463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1882676"/>
            <a:ext cx="50961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CRISPR-Cas9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Discovered in 2002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Over 1,100 studies (80% published after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>
                <a:solidFill>
                  <a:schemeClr val="bg1"/>
                </a:solidFill>
              </a:rPr>
              <a:t>Permanent changes to genes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Inexpensive and easy to create the 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 rate of gene targeting in plants (up to 91%)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Known to work very well in poplar</a:t>
            </a:r>
          </a:p>
        </p:txBody>
      </p:sp>
    </p:spTree>
    <p:extLst>
      <p:ext uri="{BB962C8B-B14F-4D97-AF65-F5344CB8AC3E}">
        <p14:creationId xmlns:p14="http://schemas.microsoft.com/office/powerpoint/2010/main" val="848355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T:\Groups\tgerc\RESEARCH PROJECTS\Heterosis\Photos\Jefferson 2015\20150929_112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r="13677" b="17963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0265" y="867471"/>
            <a:ext cx="359925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Volatile organic compounds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013" y="6412189"/>
            <a:ext cx="227818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Nutrient leaching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0644" y="682805"/>
            <a:ext cx="227979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Pollen and seeds</a:t>
            </a: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119" t="744" r="75140" b="85209"/>
          <a:stretch/>
        </p:blipFill>
        <p:spPr>
          <a:xfrm>
            <a:off x="2135431" y="1420771"/>
            <a:ext cx="671610" cy="59749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4846" y="1154787"/>
            <a:ext cx="1276262" cy="20040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 descr="Washington Ground Squirrel.jpg"/>
          <p:cNvPicPr>
            <a:picLocks noChangeAspect="1"/>
          </p:cNvPicPr>
          <p:nvPr/>
        </p:nvPicPr>
        <p:blipFill>
          <a:blip r:embed="rId6" cstate="print"/>
          <a:srcRect l="19780" r="14962"/>
          <a:stretch>
            <a:fillRect/>
          </a:stretch>
        </p:blipFill>
        <p:spPr>
          <a:xfrm>
            <a:off x="338627" y="4078136"/>
            <a:ext cx="1665663" cy="189967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515803" y="5368113"/>
            <a:ext cx="169802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Water runoff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11039371" flipH="1">
            <a:off x="761259" y="1190344"/>
            <a:ext cx="1028424" cy="1525380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Right Arrow 17"/>
          <p:cNvSpPr/>
          <p:nvPr/>
        </p:nvSpPr>
        <p:spPr>
          <a:xfrm rot="20784562" flipH="1">
            <a:off x="2664590" y="5628729"/>
            <a:ext cx="807967" cy="1167967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Right Arrow 18"/>
          <p:cNvSpPr/>
          <p:nvPr/>
        </p:nvSpPr>
        <p:spPr>
          <a:xfrm rot="10560629">
            <a:off x="7321331" y="1305981"/>
            <a:ext cx="1028424" cy="1525380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7269513" y="5440218"/>
            <a:ext cx="451143" cy="1293182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7801542" y="5440218"/>
            <a:ext cx="451143" cy="1293182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70297" y="6190525"/>
            <a:ext cx="401744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Soil greenhouse gas emissions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4058" y="3668488"/>
            <a:ext cx="1091324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W</a:t>
            </a:r>
            <a:r>
              <a:rPr lang="en-US" sz="2000" b="1" dirty="0" smtClean="0">
                <a:solidFill>
                  <a:schemeClr val="bg2"/>
                </a:solidFill>
              </a:rPr>
              <a:t>ildlife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36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homozygous mutation rates in poplar </a:t>
            </a:r>
            <a:r>
              <a:rPr lang="en-US" i="1" dirty="0" smtClean="0"/>
              <a:t>LFY </a:t>
            </a:r>
            <a:r>
              <a:rPr lang="en-US" dirty="0" smtClean="0"/>
              <a:t>gene</a:t>
            </a:r>
            <a:endParaRPr lang="en-US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024130"/>
              </p:ext>
            </p:extLst>
          </p:nvPr>
        </p:nvGraphicFramePr>
        <p:xfrm>
          <a:off x="294680" y="1818017"/>
          <a:ext cx="8635452" cy="370376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6249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49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75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02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2773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76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Construct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GE events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sequenced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Mutant events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Type of mutation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of events (%</a:t>
                      </a:r>
                      <a:r>
                        <a:rPr lang="en-US" sz="1600" baseline="0" dirty="0" smtClean="0">
                          <a:effectLst/>
                        </a:rPr>
                        <a:t>)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3812"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LFYsg1 (exon 1)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131</a:t>
                      </a:r>
                      <a:endParaRPr lang="en-US" sz="1600" b="0" dirty="0" smtClean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109 (83%)</a:t>
                      </a:r>
                      <a:endParaRPr lang="en-US" sz="1600" b="0" dirty="0" smtClean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Homozygous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16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(12%)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Heterozygous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93 (71%)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3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No</a:t>
                      </a:r>
                      <a:r>
                        <a:rPr lang="en-US" sz="1600" baseline="0" dirty="0" smtClean="0">
                          <a:effectLst/>
                        </a:rPr>
                        <a:t>ne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22 (17%)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3812"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</a:rPr>
                        <a:t>LFYsg2 (promoter)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46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43 (93%)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Homozygous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10 (22%)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Heterozygous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33 (71%)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3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No</a:t>
                      </a:r>
                      <a:r>
                        <a:rPr lang="en-US" sz="1600" baseline="0" dirty="0" smtClean="0">
                          <a:effectLst/>
                        </a:rPr>
                        <a:t>ne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3 (7%)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812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effectLst/>
                        </a:rPr>
                        <a:t>LFYsg1-LFYsg2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75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70 (93%)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Homozygous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4 (5%)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3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Heterozygous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66 (88%)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3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No</a:t>
                      </a:r>
                      <a:r>
                        <a:rPr lang="en-US" sz="1600" baseline="0" dirty="0" smtClean="0">
                          <a:effectLst/>
                        </a:rPr>
                        <a:t>ne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5 (7%)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38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Cas</a:t>
                      </a:r>
                      <a:r>
                        <a:rPr lang="en-US" sz="1600" dirty="0" smtClean="0">
                          <a:effectLst/>
                        </a:rPr>
                        <a:t> (empty</a:t>
                      </a:r>
                      <a:r>
                        <a:rPr lang="en-US" sz="1600" baseline="0" dirty="0" smtClean="0">
                          <a:effectLst/>
                        </a:rPr>
                        <a:t> vector)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14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 (0%)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None</a:t>
                      </a:r>
                      <a:endParaRPr lang="en-US" sz="1600" b="0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14 (100%)</a:t>
                      </a:r>
                      <a:endParaRPr lang="en-US" sz="1600" b="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381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Total (w/out control)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252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222 (88%)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Homozygous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30 (12%)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0001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Heterozygous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192 (76%)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3812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No</a:t>
                      </a:r>
                      <a:r>
                        <a:rPr lang="en-US" sz="1600" baseline="0" dirty="0" smtClean="0">
                          <a:effectLst/>
                        </a:rPr>
                        <a:t>ne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30 (12%)</a:t>
                      </a:r>
                      <a:endParaRPr lang="en-US" sz="1600" b="1" dirty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4493490" y="4838700"/>
            <a:ext cx="1306945" cy="647700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67600" y="4648200"/>
            <a:ext cx="1066800" cy="514350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79416" y="5680365"/>
            <a:ext cx="660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Similar findings for the poplar </a:t>
            </a:r>
            <a:r>
              <a:rPr lang="en-US" sz="2000" b="1" i="1" dirty="0" smtClean="0">
                <a:solidFill>
                  <a:schemeClr val="bg1"/>
                </a:solidFill>
              </a:rPr>
              <a:t>AG</a:t>
            </a:r>
            <a:r>
              <a:rPr lang="en-US" sz="2000" b="1" dirty="0" smtClean="0">
                <a:solidFill>
                  <a:schemeClr val="bg1"/>
                </a:solidFill>
              </a:rPr>
              <a:t> genes as well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56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Key findings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CRISPRs are very efficient</a:t>
            </a:r>
          </a:p>
          <a:p>
            <a:pPr lvl="1"/>
            <a:r>
              <a:rPr lang="en-US" sz="2000" dirty="0"/>
              <a:t>Normal transformation rates</a:t>
            </a:r>
          </a:p>
          <a:p>
            <a:pPr lvl="1"/>
            <a:r>
              <a:rPr lang="en-US" sz="2000" dirty="0"/>
              <a:t>High rate of biallelic mutations (12-58%)</a:t>
            </a:r>
          </a:p>
          <a:p>
            <a:r>
              <a:rPr lang="en-US" sz="2000" dirty="0"/>
              <a:t>RNAi can be used to achieve female-sterile poplar</a:t>
            </a:r>
          </a:p>
          <a:p>
            <a:pPr lvl="1"/>
            <a:r>
              <a:rPr lang="en-US" sz="2000" dirty="0"/>
              <a:t>Stable across growing seasons</a:t>
            </a:r>
          </a:p>
          <a:p>
            <a:pPr lvl="1"/>
            <a:r>
              <a:rPr lang="en-US" sz="2000" dirty="0"/>
              <a:t>Initial planting shows normal growth</a:t>
            </a:r>
          </a:p>
          <a:p>
            <a:r>
              <a:rPr lang="en-US" sz="2000" dirty="0"/>
              <a:t>Elite and male poplar clones could be transformed with RNAi or CRISPR constructs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1608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281" y="1075481"/>
            <a:ext cx="3695953" cy="1215717"/>
          </a:xfrm>
        </p:spPr>
        <p:txBody>
          <a:bodyPr/>
          <a:lstStyle/>
          <a:p>
            <a:r>
              <a:rPr lang="en-US" dirty="0" smtClean="0"/>
              <a:t>Future prospects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08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findings overall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Plantations are an invaluable resource</a:t>
            </a:r>
          </a:p>
          <a:p>
            <a:r>
              <a:rPr lang="en-US" sz="2000" dirty="0"/>
              <a:t>Poplar soil and water quality is not degraded relative to agricultural management</a:t>
            </a:r>
          </a:p>
          <a:p>
            <a:r>
              <a:rPr lang="en-US" sz="2000" dirty="0" smtClean="0"/>
              <a:t>Plantations can support biodiversity</a:t>
            </a:r>
          </a:p>
          <a:p>
            <a:r>
              <a:rPr lang="en-US" sz="2000" dirty="0" smtClean="0"/>
              <a:t>Emission of volatile organic compounds can be measured in the field and vary by clone</a:t>
            </a:r>
          </a:p>
          <a:p>
            <a:r>
              <a:rPr lang="en-US" sz="2000" dirty="0" smtClean="0"/>
              <a:t>Genetic engineering and breeding can be used to obtain reduced-emission poplar</a:t>
            </a:r>
          </a:p>
          <a:p>
            <a:r>
              <a:rPr lang="en-US" sz="2000" dirty="0" smtClean="0"/>
              <a:t>RNAi can be used to achieve female sterility under field conditions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85851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342900" indent="-342900"/>
            <a:r>
              <a:rPr lang="en-US" sz="1400" b="1" dirty="0"/>
              <a:t>Use plot scale information at the four locations to model environmental services throughout the PNW.</a:t>
            </a:r>
          </a:p>
          <a:p>
            <a:pPr marL="342900" indent="-342900"/>
            <a:r>
              <a:rPr lang="en-US" sz="1400" b="1" dirty="0"/>
              <a:t>Understand how poplar’s capacity for nutrient uptake will help energy farms to provide environmental services </a:t>
            </a:r>
          </a:p>
          <a:p>
            <a:pPr marL="342900" indent="-342900"/>
            <a:r>
              <a:rPr lang="en-US" sz="1400" b="1" dirty="0" smtClean="0"/>
              <a:t>Longer </a:t>
            </a:r>
            <a:r>
              <a:rPr lang="en-US" sz="1400" b="1" dirty="0" smtClean="0"/>
              <a:t>time scale of date collection at existing locations</a:t>
            </a:r>
          </a:p>
          <a:p>
            <a:pPr marL="1082675" lvl="1" indent="-342900"/>
            <a:r>
              <a:rPr lang="en-US" sz="1400" b="1" dirty="0" smtClean="0"/>
              <a:t>Soil and nutrient quality across harvest cycles</a:t>
            </a:r>
          </a:p>
          <a:p>
            <a:pPr marL="1082675" lvl="1" indent="-342900"/>
            <a:r>
              <a:rPr lang="en-US" sz="1400" b="1" dirty="0" smtClean="0"/>
              <a:t>Wildlife monitoring over additional seasons</a:t>
            </a:r>
          </a:p>
          <a:p>
            <a:pPr marL="342900" indent="-342900"/>
            <a:r>
              <a:rPr lang="en-US" sz="1400" b="1" dirty="0" smtClean="0"/>
              <a:t>Collection of data from all locations</a:t>
            </a:r>
          </a:p>
          <a:p>
            <a:pPr marL="1082675" lvl="1" indent="-342900"/>
            <a:r>
              <a:rPr lang="en-US" sz="1400" b="1" dirty="0" smtClean="0"/>
              <a:t>Volatile organic compound quantification at additional plantations</a:t>
            </a:r>
          </a:p>
          <a:p>
            <a:pPr marL="342900" indent="-342900"/>
            <a:r>
              <a:rPr lang="en-US" sz="1400" b="1" dirty="0" smtClean="0"/>
              <a:t>Testing of genetic modification and reduced isoprene systems in elite poplar clones</a:t>
            </a:r>
            <a:endParaRPr lang="en-US" sz="1400" b="1" dirty="0"/>
          </a:p>
          <a:p>
            <a:r>
              <a:rPr lang="en-US" sz="1400" b="1" dirty="0" smtClean="0"/>
              <a:t>Identification of species which may be impacted by non-flowering and reduced emission </a:t>
            </a:r>
            <a:r>
              <a:rPr lang="en-US" sz="1400" b="1" dirty="0" smtClean="0"/>
              <a:t>trees</a:t>
            </a:r>
            <a:endParaRPr lang="en-US" sz="1400" b="1" dirty="0"/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17567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of key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342900" indent="-342900"/>
            <a:r>
              <a:rPr lang="en-US" sz="2000" dirty="0" smtClean="0"/>
              <a:t>Integrate findings</a:t>
            </a:r>
          </a:p>
          <a:p>
            <a:pPr lvl="1"/>
            <a:r>
              <a:rPr lang="en-US" sz="1800" dirty="0"/>
              <a:t>Selection of best </a:t>
            </a:r>
            <a:r>
              <a:rPr lang="en-US" sz="1800" dirty="0" smtClean="0"/>
              <a:t>lines of hybrid poplar based on growth, emissions, and conversion</a:t>
            </a:r>
            <a:endParaRPr lang="en-US" sz="1800" dirty="0"/>
          </a:p>
          <a:p>
            <a:pPr lvl="1"/>
            <a:r>
              <a:rPr lang="en-US" sz="1800" dirty="0" smtClean="0"/>
              <a:t>Select plantation locations and sizes based on potential site impacts as well as infrastructure</a:t>
            </a:r>
          </a:p>
          <a:p>
            <a:pPr lvl="1"/>
            <a:r>
              <a:rPr lang="en-US" sz="1800" dirty="0" smtClean="0"/>
              <a:t>Manage and harvest sites for optimizing yield and minimizing ecological impacts</a:t>
            </a:r>
          </a:p>
          <a:p>
            <a:r>
              <a:rPr lang="en-US" sz="2000" dirty="0" smtClean="0"/>
              <a:t>Create management guidelines for landowners</a:t>
            </a:r>
          </a:p>
          <a:p>
            <a:r>
              <a:rPr lang="en-US" sz="2000" dirty="0" smtClean="0"/>
              <a:t>Work with regulators</a:t>
            </a:r>
          </a:p>
          <a:p>
            <a:pPr lvl="1"/>
            <a:r>
              <a:rPr lang="en-US" sz="1800" dirty="0" smtClean="0"/>
              <a:t>Provide biodiversity information</a:t>
            </a:r>
          </a:p>
          <a:p>
            <a:pPr lvl="1"/>
            <a:r>
              <a:rPr lang="en-US" sz="1800" dirty="0" smtClean="0"/>
              <a:t>Genetic modification currently prohibits plantation certification</a:t>
            </a:r>
          </a:p>
        </p:txBody>
      </p:sp>
    </p:spTree>
    <p:extLst>
      <p:ext uri="{BB962C8B-B14F-4D97-AF65-F5344CB8AC3E}">
        <p14:creationId xmlns:p14="http://schemas.microsoft.com/office/powerpoint/2010/main" val="248298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Acknowledgements</a:t>
            </a:r>
            <a:endParaRPr lang="en-US" sz="2800" dirty="0"/>
          </a:p>
        </p:txBody>
      </p:sp>
      <p:pic>
        <p:nvPicPr>
          <p:cNvPr id="4" name="Picture 2" descr="http://www.nifa.usda.gov/about/offices/images/usda_nifa_v_rgb_30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79831" y="2251944"/>
            <a:ext cx="1062539" cy="201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Image result for greenwood resour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914" y="4893023"/>
            <a:ext cx="4878172" cy="95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BGRC logoC+lets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907" y="2536952"/>
            <a:ext cx="612389" cy="1222088"/>
          </a:xfrm>
          <a:prstGeom prst="rect">
            <a:avLst/>
          </a:prstGeom>
        </p:spPr>
      </p:pic>
      <p:pic>
        <p:nvPicPr>
          <p:cNvPr id="1026" name="Picture 11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71" y="2251944"/>
            <a:ext cx="8572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196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8281" y="1075481"/>
            <a:ext cx="3695953" cy="630942"/>
          </a:xfrm>
        </p:spPr>
        <p:txBody>
          <a:bodyPr/>
          <a:lstStyle/>
          <a:p>
            <a:r>
              <a:rPr lang="en-US" dirty="0" smtClean="0"/>
              <a:t>Soil and water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 </a:t>
            </a:r>
            <a:r>
              <a:rPr lang="en-US" dirty="0" smtClean="0"/>
              <a:t>Coleman</a:t>
            </a:r>
          </a:p>
          <a:p>
            <a:r>
              <a:rPr lang="en-US" dirty="0" smtClean="0"/>
              <a:t>University of Idaho</a:t>
            </a:r>
          </a:p>
        </p:txBody>
      </p:sp>
    </p:spTree>
    <p:extLst>
      <p:ext uri="{BB962C8B-B14F-4D97-AF65-F5344CB8AC3E}">
        <p14:creationId xmlns:p14="http://schemas.microsoft.com/office/powerpoint/2010/main" val="1900179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used: comparison of agricultural fields and poplar stands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6" y="1546656"/>
            <a:ext cx="44767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293909"/>
              </p:ext>
            </p:extLst>
          </p:nvPr>
        </p:nvGraphicFramePr>
        <p:xfrm>
          <a:off x="4395343" y="2696555"/>
          <a:ext cx="474865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593"/>
                <a:gridCol w="1207579"/>
                <a:gridCol w="1154430"/>
                <a:gridCol w="10750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Clarksburg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Hayden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Jefferson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Pilchuck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poplar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poplar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poplar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poplar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hay, wheat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wheat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hay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forest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58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arameters measured to quantify environmental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Off-site transport</a:t>
            </a:r>
          </a:p>
          <a:p>
            <a:pPr lvl="1"/>
            <a:r>
              <a:rPr lang="en-US" sz="2400" dirty="0" smtClean="0"/>
              <a:t>Nutrient leaching</a:t>
            </a:r>
          </a:p>
          <a:p>
            <a:pPr lvl="1"/>
            <a:r>
              <a:rPr lang="en-US" sz="2400" dirty="0" smtClean="0"/>
              <a:t>Erosion and runoff</a:t>
            </a:r>
          </a:p>
          <a:p>
            <a:pPr lvl="1"/>
            <a:r>
              <a:rPr lang="en-US" sz="2400" dirty="0" smtClean="0"/>
              <a:t>Greenhouse gas flux</a:t>
            </a:r>
          </a:p>
          <a:p>
            <a:pPr lvl="1"/>
            <a:endParaRPr lang="en-US" sz="2400" dirty="0"/>
          </a:p>
          <a:p>
            <a:r>
              <a:rPr lang="en-US" sz="2400" dirty="0" smtClean="0"/>
              <a:t>Soil quality indicators</a:t>
            </a:r>
          </a:p>
          <a:p>
            <a:pPr lvl="1"/>
            <a:r>
              <a:rPr lang="en-US" sz="2400" dirty="0" smtClean="0"/>
              <a:t>Soil organic matter</a:t>
            </a:r>
          </a:p>
          <a:p>
            <a:pPr lvl="1"/>
            <a:r>
              <a:rPr lang="en-US" sz="2400" dirty="0" smtClean="0"/>
              <a:t>Physical structure</a:t>
            </a:r>
          </a:p>
          <a:p>
            <a:pPr lvl="1"/>
            <a:r>
              <a:rPr lang="en-US" sz="2400" dirty="0" smtClean="0"/>
              <a:t>Chemical balance</a:t>
            </a:r>
          </a:p>
          <a:p>
            <a:pPr lvl="1"/>
            <a:r>
              <a:rPr lang="en-US" sz="2400" dirty="0" smtClean="0"/>
              <a:t>Biological activity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941330"/>
            <a:ext cx="4400550" cy="2152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3"/>
          <a:stretch/>
        </p:blipFill>
        <p:spPr bwMode="auto">
          <a:xfrm>
            <a:off x="4743449" y="1417650"/>
            <a:ext cx="4400551" cy="264620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50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Nutrient leaching levels depend on soil richness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714500"/>
            <a:ext cx="5400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12762" y="4959943"/>
            <a:ext cx="8631238" cy="792497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1800" b="1" dirty="0" smtClean="0"/>
              <a:t>Nutrient rich sites have higher nutrient leaching from agriculture than poplar</a:t>
            </a:r>
          </a:p>
          <a:p>
            <a:pPr indent="0">
              <a:buNone/>
            </a:pPr>
            <a:r>
              <a:rPr lang="en-US" sz="1800" b="1" dirty="0" smtClean="0"/>
              <a:t>Nutrient limited sites have lower leaching from agriculture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660163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greenhouse gas flux rates vary by gas, location, and </a:t>
            </a:r>
            <a:r>
              <a:rPr lang="en-US" dirty="0" smtClean="0"/>
              <a:t>crop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r="28333" b="27585"/>
          <a:stretch/>
        </p:blipFill>
        <p:spPr>
          <a:xfrm>
            <a:off x="3270311" y="4296298"/>
            <a:ext cx="1996709" cy="19564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2" b="1"/>
          <a:stretch/>
        </p:blipFill>
        <p:spPr bwMode="auto">
          <a:xfrm>
            <a:off x="6097709" y="4304248"/>
            <a:ext cx="1867117" cy="1956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0" t="21818"/>
          <a:stretch/>
        </p:blipFill>
        <p:spPr>
          <a:xfrm>
            <a:off x="839665" y="4296298"/>
            <a:ext cx="1605767" cy="1964351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34268" y="1642950"/>
            <a:ext cx="9074104" cy="2489663"/>
            <a:chOff x="246063" y="1298575"/>
            <a:chExt cx="12034837" cy="3302000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1542080"/>
                </p:ext>
              </p:extLst>
            </p:nvPr>
          </p:nvGraphicFramePr>
          <p:xfrm>
            <a:off x="246063" y="1527175"/>
            <a:ext cx="3586162" cy="307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Prism 6" r:id="rId6" imgW="3585871" imgH="3073555" progId="Prism6.Document">
                    <p:embed/>
                  </p:oleObj>
                </mc:Choice>
                <mc:Fallback>
                  <p:oleObj name="Prism 6" r:id="rId6" imgW="3585871" imgH="3073555" progId="Prism6.Document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063" y="1527175"/>
                          <a:ext cx="3586162" cy="307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2346474"/>
                </p:ext>
              </p:extLst>
            </p:nvPr>
          </p:nvGraphicFramePr>
          <p:xfrm>
            <a:off x="3990975" y="1527175"/>
            <a:ext cx="3603625" cy="307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Prism 6" r:id="rId8" imgW="3604238" imgH="3073555" progId="Prism6.Document">
                    <p:embed/>
                  </p:oleObj>
                </mc:Choice>
                <mc:Fallback>
                  <p:oleObj name="Prism 6" r:id="rId8" imgW="3604238" imgH="3073555" progId="Prism6.Document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0975" y="1527175"/>
                          <a:ext cx="3603625" cy="307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8779504"/>
                </p:ext>
              </p:extLst>
            </p:nvPr>
          </p:nvGraphicFramePr>
          <p:xfrm>
            <a:off x="7753350" y="1298575"/>
            <a:ext cx="4527550" cy="330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1" name="Prism 6" r:id="rId10" imgW="4527986" imgH="3302252" progId="Prism6.Document">
                    <p:embed/>
                  </p:oleObj>
                </mc:Choice>
                <mc:Fallback>
                  <p:oleObj name="Prism 6" r:id="rId10" imgW="4527986" imgH="3302252" progId="Prism6.Document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53350" y="1298575"/>
                          <a:ext cx="4527550" cy="330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839665" y="1845697"/>
            <a:ext cx="158261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CO</a:t>
            </a:r>
            <a:r>
              <a:rPr lang="en-US" sz="1000" dirty="0" smtClean="0">
                <a:solidFill>
                  <a:schemeClr val="bg2"/>
                </a:solidFill>
              </a:rPr>
              <a:t>2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7356" y="2847709"/>
            <a:ext cx="158261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CH</a:t>
            </a:r>
            <a:r>
              <a:rPr lang="en-US" sz="1000" dirty="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2211" y="1845697"/>
            <a:ext cx="158261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N</a:t>
            </a:r>
            <a:r>
              <a:rPr lang="en-US" sz="1000" dirty="0" smtClean="0">
                <a:solidFill>
                  <a:schemeClr val="bg2"/>
                </a:solidFill>
              </a:rPr>
              <a:t>2</a:t>
            </a:r>
            <a:r>
              <a:rPr lang="en-US" dirty="0" smtClean="0">
                <a:solidFill>
                  <a:schemeClr val="bg2"/>
                </a:solidFill>
              </a:rPr>
              <a:t>O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22990" y="1372192"/>
            <a:ext cx="249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Data from 2014-2015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9661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7.0&quot;&gt;&lt;object type=&quot;1&quot; unique_id=&quot;10001&quot;&gt;&lt;object type=&quot;8&quot; unique_id=&quot;10031&quot;&gt;&lt;/object&gt;&lt;object type=&quot;2&quot; unique_id=&quot;10032&quot;&gt;&lt;object type=&quot;3&quot; unique_id=&quot;10049&quot;&gt;&lt;property id=&quot;20148&quot; value=&quot;5&quot;/&gt;&lt;property id=&quot;20300&quot; value=&quot;Slide 1&quot;/&gt;&lt;property id=&quot;20307&quot; value=&quot;316&quot;/&gt;&lt;/object&gt;&lt;object type=&quot;3&quot; unique_id=&quot;10050&quot;&gt;&lt;property id=&quot;20148&quot; value=&quot;5&quot;/&gt;&lt;property id=&quot;20300&quot; value=&quot;Slide 2&quot;/&gt;&lt;property id=&quot;20307&quot; value=&quot;312&quot;/&gt;&lt;/object&gt;&lt;object type=&quot;3&quot; unique_id=&quot;10051&quot;&gt;&lt;property id=&quot;20148&quot; value=&quot;5&quot;/&gt;&lt;property id=&quot;20300&quot; value=&quot;Slide 3&quot;/&gt;&lt;property id=&quot;20307&quot; value=&quot;31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AHB_Template">
  <a:themeElements>
    <a:clrScheme name="Custom 2">
      <a:dk1>
        <a:srgbClr val="3E2116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AHB_Template" id="{0BF75ABA-A842-4C4C-AD1D-E4E51049514B}" vid="{51B1218F-5A12-4FD7-BEE4-EE760CC3724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AHB_Template</Template>
  <TotalTime>0</TotalTime>
  <Words>1369</Words>
  <Application>Microsoft Office PowerPoint</Application>
  <PresentationFormat>On-screen Show (4:3)</PresentationFormat>
  <Paragraphs>328</Paragraphs>
  <Slides>46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AHB_Template</vt:lpstr>
      <vt:lpstr>Prism 6</vt:lpstr>
      <vt:lpstr>Sustainability of hardwood  poplar biofuel plantations</vt:lpstr>
      <vt:lpstr>Four research groups</vt:lpstr>
      <vt:lpstr>Four demonstration sites are providing a wealth of information</vt:lpstr>
      <vt:lpstr>PowerPoint Presentation</vt:lpstr>
      <vt:lpstr>Soil and water</vt:lpstr>
      <vt:lpstr>Approach used: comparison of agricultural fields and poplar stands</vt:lpstr>
      <vt:lpstr>Parameters measured to quantify environmental impact</vt:lpstr>
      <vt:lpstr>Nutrient leaching levels depend on soil richness</vt:lpstr>
      <vt:lpstr>Annual greenhouse gas flux rates vary by gas, location, and crop</vt:lpstr>
      <vt:lpstr>Poplar bioenergy plantations have no measureable affect on nutrient release</vt:lpstr>
      <vt:lpstr>Main findings</vt:lpstr>
      <vt:lpstr>Future needs</vt:lpstr>
      <vt:lpstr>Wildlife</vt:lpstr>
      <vt:lpstr>Rationale</vt:lpstr>
      <vt:lpstr>Approach used: sampled biodiversity at all four bioenergy plantations</vt:lpstr>
      <vt:lpstr>Small mammal abundance and richness is higher in poplar plantations than reference sites</vt:lpstr>
      <vt:lpstr>Song bird abundance and richness is higher in poplar plantations than reference sites</vt:lpstr>
      <vt:lpstr>Landscape considerations: location of the plantation matters</vt:lpstr>
      <vt:lpstr>Within stand considerations: how plantations are managed matters</vt:lpstr>
      <vt:lpstr>Main findings</vt:lpstr>
      <vt:lpstr>Management recommendations</vt:lpstr>
      <vt:lpstr>Air quality</vt:lpstr>
      <vt:lpstr>Rationale</vt:lpstr>
      <vt:lpstr>Approaches used</vt:lpstr>
      <vt:lpstr>A transferable modeling framework : evaluating air quality implications of planting locations</vt:lpstr>
      <vt:lpstr>Developed a low-cost methodology for clonal screening of Poplar leaf bVOC emissions </vt:lpstr>
      <vt:lpstr>Hybrid poplar clones vary in isoprene emission</vt:lpstr>
      <vt:lpstr>PowerPoint Presentation</vt:lpstr>
      <vt:lpstr>Main findings</vt:lpstr>
      <vt:lpstr>Genetic containment</vt:lpstr>
      <vt:lpstr>Rationale</vt:lpstr>
      <vt:lpstr>Approach used</vt:lpstr>
      <vt:lpstr>USDA APHIS-authorized poplar sterility field trial planted summer 2011 (9 acres)</vt:lpstr>
      <vt:lpstr>3rd generation sterility field trial summary</vt:lpstr>
      <vt:lpstr>The research trees look like a forest – analyzing flowers in 2017 is going to be a challenge!</vt:lpstr>
      <vt:lpstr>RNAi:LFY trees appear to be female sterile</vt:lpstr>
      <vt:lpstr>Female sterile RNAi-LFY trees have normal vegetative performance</vt:lpstr>
      <vt:lpstr>New field trial is underway to test the vegetative performance of a larger set of RNAi:LFY female trees</vt:lpstr>
      <vt:lpstr>While our trees were growing, so was the field of custom genome editing</vt:lpstr>
      <vt:lpstr>High homozygous mutation rates in poplar LFY gene</vt:lpstr>
      <vt:lpstr>Key findings</vt:lpstr>
      <vt:lpstr>Future prospects</vt:lpstr>
      <vt:lpstr>Key findings overall</vt:lpstr>
      <vt:lpstr>Research needs</vt:lpstr>
      <vt:lpstr>Implementation of key findings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2014-09-08T21:23:27Z</dcterms:created>
  <dcterms:modified xsi:type="dcterms:W3CDTF">2016-09-02T23:24:01Z</dcterms:modified>
</cp:coreProperties>
</file>