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787" r:id="rId2"/>
    <p:sldId id="1024" r:id="rId3"/>
    <p:sldId id="889" r:id="rId4"/>
    <p:sldId id="890" r:id="rId5"/>
    <p:sldId id="925" r:id="rId6"/>
    <p:sldId id="897" r:id="rId7"/>
    <p:sldId id="898" r:id="rId8"/>
    <p:sldId id="899" r:id="rId9"/>
    <p:sldId id="1014" r:id="rId10"/>
    <p:sldId id="887" r:id="rId11"/>
    <p:sldId id="900" r:id="rId12"/>
    <p:sldId id="1025" r:id="rId13"/>
    <p:sldId id="902" r:id="rId14"/>
    <p:sldId id="1015" r:id="rId15"/>
    <p:sldId id="1013" r:id="rId16"/>
    <p:sldId id="1016" r:id="rId17"/>
    <p:sldId id="933" r:id="rId18"/>
    <p:sldId id="934" r:id="rId19"/>
    <p:sldId id="946" r:id="rId20"/>
    <p:sldId id="1008" r:id="rId21"/>
    <p:sldId id="1006" r:id="rId22"/>
    <p:sldId id="938" r:id="rId23"/>
    <p:sldId id="928" r:id="rId24"/>
    <p:sldId id="929" r:id="rId25"/>
    <p:sldId id="1026" r:id="rId26"/>
    <p:sldId id="1017" r:id="rId27"/>
    <p:sldId id="1021" r:id="rId28"/>
    <p:sldId id="1018" r:id="rId29"/>
    <p:sldId id="1019" r:id="rId30"/>
    <p:sldId id="1020" r:id="rId31"/>
    <p:sldId id="936" r:id="rId32"/>
    <p:sldId id="852" r:id="rId33"/>
    <p:sldId id="968" r:id="rId34"/>
    <p:sldId id="969" r:id="rId35"/>
    <p:sldId id="970" r:id="rId36"/>
    <p:sldId id="1010" r:id="rId37"/>
    <p:sldId id="965" r:id="rId38"/>
    <p:sldId id="904" r:id="rId39"/>
    <p:sldId id="971" r:id="rId40"/>
    <p:sldId id="906" r:id="rId41"/>
    <p:sldId id="1022" r:id="rId42"/>
    <p:sldId id="972" r:id="rId43"/>
    <p:sldId id="973" r:id="rId44"/>
    <p:sldId id="995" r:id="rId45"/>
    <p:sldId id="908" r:id="rId46"/>
    <p:sldId id="994" r:id="rId47"/>
    <p:sldId id="953" r:id="rId48"/>
  </p:sldIdLst>
  <p:sldSz cx="9144000" cy="6858000" type="screen4x3"/>
  <p:notesSz cx="6858000" cy="92964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76823" autoAdjust="0"/>
  </p:normalViewPr>
  <p:slideViewPr>
    <p:cSldViewPr>
      <p:cViewPr varScale="1">
        <p:scale>
          <a:sx n="72" d="100"/>
          <a:sy n="72" d="100"/>
        </p:scale>
        <p:origin x="129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344"/>
    </p:cViewPr>
  </p:sorterViewPr>
  <p:notesViewPr>
    <p:cSldViewPr>
      <p:cViewPr varScale="1">
        <p:scale>
          <a:sx n="97" d="100"/>
          <a:sy n="97" d="100"/>
        </p:scale>
        <p:origin x="-3534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BC749-202B-4AA7-87B7-EDAD8B7287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E745F-AEF2-4F96-9D43-78145F77B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0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4C90-4965-496F-9FAF-467DA2C42CF0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FB7D1-2BE4-45F2-AC79-CDA4BC86E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C688C1-2E19-4F6B-A57D-6D9F577770CB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387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B586C-1EBE-4E23-B81E-DC6E093FAE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1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06D9B-DC11-4614-ABF3-1DD83142CD87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416108"/>
            <a:ext cx="5485778" cy="418242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70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7B58A-9CB8-47D6-97AF-42F467195C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90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00A37F-A0A4-4D24-A794-5D7802BC0202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7871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59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8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CA845-451E-48D6-B88B-130E8CCC8D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8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9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CA845-451E-48D6-B88B-130E8CCC8D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1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3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20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263D8-94FF-42B4-B02A-E72656C1626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51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Outright bans are not stewardship plans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Responsible Use Principles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6F92CF-D231-4545-BA38-264725E5DB6C}" type="slidenum">
              <a:rPr lang="en-US" sz="1200"/>
              <a:pPr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7139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04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10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263D8-94FF-42B4-B02A-E72656C1626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1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6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5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2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973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15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4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A9C29-559D-4C2D-8B89-110D57073636}" type="slidenum">
              <a:rPr lang="en-US"/>
              <a:pPr/>
              <a:t>33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5325"/>
            <a:ext cx="46482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95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7882C4-7C20-4481-9010-B587B5AEF38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3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7B58A-9CB8-47D6-97AF-42F467195C4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91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7B58A-9CB8-47D6-97AF-42F467195C4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343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2BE841-5F06-4556-8221-5A987E6C1CC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98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68AC0-8996-4777-BD14-9694800FE086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5859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CA845-451E-48D6-B88B-130E8CCC8D4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6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85AC7-B824-4953-801E-84009BA50E1E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5325"/>
            <a:ext cx="4649787" cy="34893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4994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1838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71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7B58A-9CB8-47D6-97AF-42F467195C4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3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7B58A-9CB8-47D6-97AF-42F467195C4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35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67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8FA3-98C9-4188-BDA0-A8C2BC0E5B1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97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1EAA1-D9E1-4C6E-80BB-064C6F6AE3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84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0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46FF9-9623-4264-B567-9BFF9356F525}" type="slidenum">
              <a:rPr lang="en-US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6913"/>
            <a:ext cx="4648200" cy="34861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416108"/>
            <a:ext cx="5487333" cy="4184016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9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263D8-94FF-42B4-B02A-E72656C162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FB7D1-2BE4-45F2-AC79-CDA4BC86E45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7602A-D2FC-4389-86DF-4F69EAFE6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Verdana"/>
                <a:ea typeface="+mj-ea"/>
                <a:cs typeface="Verdan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4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2799AD2-1548-554C-886C-6AADB56CE03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5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/>
            </a:lvl1pPr>
            <a:lvl2pPr marL="457200" indent="-228600">
              <a:buFont typeface="Arial"/>
              <a:buChar char="•"/>
              <a:defRPr sz="2000"/>
            </a:lvl2pPr>
            <a:lvl3pPr marL="685800" indent="-228600">
              <a:buFont typeface="Arial"/>
              <a:buChar char="•"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 marL="914400" indent="-228600"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 marL="11430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59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49942"/>
            <a:ext cx="89154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76200" y="3505200"/>
            <a:ext cx="89154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5867400"/>
            <a:ext cx="3048000" cy="9144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spcBef>
                <a:spcPts val="0"/>
              </a:spcBef>
              <a:buFontTx/>
              <a:buNone/>
              <a:defRPr sz="16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8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89916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>
            <a:lvl1pPr>
              <a:defRPr sz="4000"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76200" y="4038600"/>
            <a:ext cx="89916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1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89916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>
            <a:lvl1pPr>
              <a:defRPr sz="4000"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" y="5867400"/>
            <a:ext cx="8991600" cy="914400"/>
          </a:xfrm>
        </p:spPr>
        <p:txBody>
          <a:bodyPr>
            <a:normAutofit/>
          </a:bodyPr>
          <a:lstStyle>
            <a:lvl3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6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97542"/>
            <a:ext cx="8229600" cy="2179058"/>
          </a:xfrm>
        </p:spPr>
        <p:txBody>
          <a:bodyPr wrap="square">
            <a:spAutoFit/>
          </a:bodyPr>
          <a:lstStyle>
            <a:lvl1pPr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  <a:defRPr kumimoji="0" lang="en-US" sz="2200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2">
                  <a:lumMod val="90000"/>
                </a:schemeClr>
              </a:buClr>
              <a:defRPr kumimoji="0"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>
                  <a:lumMod val="95000"/>
                </a:schemeClr>
              </a:buClr>
              <a:defRPr baseline="0">
                <a:solidFill>
                  <a:schemeClr val="tx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762000"/>
          </a:xfrm>
        </p:spPr>
        <p:txBody>
          <a:bodyPr/>
          <a:lstStyle>
            <a:lvl1pPr>
              <a:defRPr sz="4000" b="0"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</a:schemeClr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buFont typeface="Arial" pitchFamily="34" charset="0"/>
              <a:buChar char="•"/>
              <a:defRPr/>
            </a:lvl1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73CEE75F-2319-463C-8B11-305917BC9EE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0C6B301-4441-46E6-A870-595A0B783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73CEE75F-2319-463C-8B11-305917BC9EE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0C6B301-4441-46E6-A870-595A0B7838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95400" y="4343400"/>
            <a:ext cx="7772400" cy="1975104"/>
          </a:xfrm>
        </p:spPr>
        <p:txBody>
          <a:bodyPr/>
          <a:lstStyle>
            <a:lvl1pPr marR="9144" algn="l">
              <a:defRPr sz="4000" b="1" cap="none" spc="0" baseline="0">
                <a:effectLst/>
                <a:latin typeface="Arial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CCA8F-1BDD-4224-AB16-507E9E592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3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0CE9C-41E3-4CDD-9D2D-2C3AA803C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0"/>
              </a:schemeClr>
            </a:gs>
            <a:gs pos="0">
              <a:schemeClr val="accent1">
                <a:lumMod val="50000"/>
              </a:schemeClr>
            </a:gs>
            <a:gs pos="0">
              <a:schemeClr val="accent5">
                <a:lumMod val="75000"/>
              </a:schemeClr>
            </a:gs>
            <a:gs pos="98000">
              <a:schemeClr val="tx2">
                <a:lumMod val="1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9332" y="142119"/>
            <a:ext cx="8915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154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4114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Second level</a:t>
            </a:r>
          </a:p>
          <a:p>
            <a:pPr marL="411480" marR="0" lvl="2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Third level</a:t>
            </a:r>
          </a:p>
          <a:p>
            <a:pPr marL="411480" marR="0" lvl="3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Fourth level</a:t>
            </a:r>
          </a:p>
          <a:p>
            <a:pPr marL="411480" marR="0" lvl="4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65" r:id="rId2"/>
    <p:sldLayoutId id="2147483666" r:id="rId3"/>
    <p:sldLayoutId id="2147483667" r:id="rId4"/>
    <p:sldLayoutId id="2147483661" r:id="rId5"/>
    <p:sldLayoutId id="2147483662" r:id="rId6"/>
    <p:sldLayoutId id="2147483663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b="1" kern="1200" spc="-100" baseline="0">
          <a:solidFill>
            <a:schemeClr val="tx2">
              <a:lumMod val="90000"/>
            </a:schemeClr>
          </a:solidFill>
          <a:latin typeface="Arial" pitchFamily="34" charset="0"/>
          <a:ea typeface="+mj-ea"/>
          <a:cs typeface="Arial" pitchFamily="34" charset="0"/>
        </a:defRPr>
      </a:lvl1pPr>
      <a:extLst/>
    </p:titleStyle>
    <p:bodyStyle>
      <a:lvl1pPr marL="411480" marR="0" indent="-342900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None/>
        <a:tabLst/>
        <a:defRPr kumimoji="0" sz="3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Arial" pitchFamily="34" charset="0"/>
        <a:buChar char="•"/>
        <a:defRPr kumimoji="0" sz="2600" kern="1200">
          <a:solidFill>
            <a:schemeClr val="bg2">
              <a:lumMod val="60000"/>
              <a:lumOff val="4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itchFamily="34" charset="0"/>
        <a:buChar char="•"/>
        <a:defRPr kumimoji="0"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tx2">
            <a:lumMod val="90000"/>
          </a:schemeClr>
        </a:buClr>
        <a:buFont typeface="Arial" pitchFamily="34" charset="0"/>
        <a:buChar char="•"/>
        <a:defRPr kumimoji="0" sz="2200" kern="1200">
          <a:solidFill>
            <a:schemeClr val="tx2">
              <a:lumMod val="9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.Strauss@OregonStat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6Ny2QLBDFAX72M&amp;tbnid=udyg1Bu13ZfeKM:&amp;ved=0CAUQjRw&amp;url=http://en.wikipedia.org/wiki/Plum_pox&amp;ei=m9zDU4KvO_DJsQSk-ILQCQ&amp;bvm=bv.70810081,d.cWc&amp;psig=AFQjCNEUm5g_DIXuDCSeNmVU98SpGCygwg&amp;ust=1405431188830952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3693" y="3143249"/>
            <a:ext cx="7315200" cy="1905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800" i="1" dirty="0" smtClean="0">
                <a:solidFill>
                  <a:schemeClr val="tx1">
                    <a:lumMod val="65000"/>
                  </a:schemeClr>
                </a:solidFill>
              </a:rPr>
              <a:t>Steve Strauss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 i="1" dirty="0" smtClean="0">
                <a:solidFill>
                  <a:schemeClr val="tx1">
                    <a:lumMod val="65000"/>
                  </a:schemeClr>
                </a:solidFill>
              </a:rPr>
              <a:t>Distinguished Professor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 i="1" dirty="0" smtClean="0">
                <a:solidFill>
                  <a:schemeClr val="tx1">
                    <a:lumMod val="65000"/>
                  </a:schemeClr>
                </a:solidFill>
              </a:rPr>
              <a:t>Oregon State University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 i="1" dirty="0" smtClean="0">
                <a:hlinkClick r:id="rId3"/>
              </a:rPr>
              <a:t>Steve.Strauss@OregonState.Edu</a:t>
            </a:r>
            <a:r>
              <a:rPr lang="en-US" sz="2800" i="1" dirty="0" smtClean="0"/>
              <a:t> </a:t>
            </a:r>
          </a:p>
          <a:p>
            <a:pPr algn="ctr" eaLnBrk="1" hangingPunct="1">
              <a:lnSpc>
                <a:spcPct val="90000"/>
              </a:lnSpc>
            </a:pPr>
            <a:endParaRPr lang="en-US" sz="2800" i="1" dirty="0" smtClean="0"/>
          </a:p>
        </p:txBody>
      </p:sp>
      <p:pic>
        <p:nvPicPr>
          <p:cNvPr id="5" name="Picture 2" descr="https://encrypted-tbn2.gstatic.com/images?q=tbn:ANd9GcT4yaPWDQfF0n4xVFbd58AOCDGsbcBE_r5lgYCjg8V9-5IhEHrFp18LP9u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048249"/>
            <a:ext cx="19526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ncrypted-tbn0.gstatic.com/images?q=tbn:ANd9GcR3jbzdE9_rgKhvkTo4c38IuNosV7PuWBeZ6IFKTayBJNSW4N_YHuMH2cKq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560" y="4953000"/>
            <a:ext cx="2330240" cy="1800225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219200"/>
            <a:ext cx="9144000" cy="1470025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R="9144" lvl="0" algn="ctr">
              <a:spcBef>
                <a:spcPct val="0"/>
              </a:spcBef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Genetically engineered trees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Impressive progress, opportunities, and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obstacles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" y="1524000"/>
            <a:ext cx="8610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Difficulty to </a:t>
            </a:r>
            <a:r>
              <a:rPr lang="en-US" dirty="0" smtClean="0"/>
              <a:t>inbreed</a:t>
            </a:r>
          </a:p>
          <a:p>
            <a:r>
              <a:rPr lang="en-US" dirty="0"/>
              <a:t>Long breeding </a:t>
            </a:r>
            <a:r>
              <a:rPr lang="en-US" dirty="0" smtClean="0"/>
              <a:t>cycle</a:t>
            </a:r>
          </a:p>
          <a:p>
            <a:r>
              <a:rPr lang="en-US" dirty="0" smtClean="0"/>
              <a:t>Important ag crop breeding tools unavailable</a:t>
            </a:r>
            <a:endParaRPr lang="en-US" dirty="0"/>
          </a:p>
          <a:p>
            <a:pPr lvl="1"/>
            <a:r>
              <a:rPr lang="en-US" dirty="0"/>
              <a:t>Hard to introgress desired genes from other species or genotypes</a:t>
            </a:r>
          </a:p>
          <a:p>
            <a:pPr lvl="1"/>
            <a:r>
              <a:rPr lang="en-US" dirty="0" smtClean="0"/>
              <a:t>Hard to fix rare, desired (e.g., loss of function) </a:t>
            </a:r>
            <a:r>
              <a:rPr lang="en-US" dirty="0"/>
              <a:t>mutations</a:t>
            </a:r>
            <a:endParaRPr lang="en-US" dirty="0" smtClean="0"/>
          </a:p>
          <a:p>
            <a:pPr lvl="1"/>
            <a:r>
              <a:rPr lang="en-US" dirty="0" smtClean="0"/>
              <a:t>Hard </a:t>
            </a:r>
            <a:r>
              <a:rPr lang="en-US" dirty="0"/>
              <a:t>to identify and use dominant, major </a:t>
            </a:r>
            <a:r>
              <a:rPr lang="en-US" dirty="0" smtClean="0"/>
              <a:t>genes</a:t>
            </a:r>
            <a:endParaRPr lang="en-US" dirty="0"/>
          </a:p>
          <a:p>
            <a:r>
              <a:rPr lang="en-US" dirty="0"/>
              <a:t>Asexually propagated varieties of high </a:t>
            </a:r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Capacity to “edit” intact genotypes without sexual recombination a powerful tool</a:t>
            </a:r>
            <a:r>
              <a:rPr lang="en-US" i="1" dirty="0" smtClean="0"/>
              <a:t>  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62000"/>
          </a:xfrm>
        </p:spPr>
        <p:txBody>
          <a:bodyPr/>
          <a:lstStyle/>
          <a:p>
            <a:r>
              <a:rPr lang="en-US" dirty="0" smtClean="0"/>
              <a:t>GE methods of special value for trees due to breeding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15400" cy="914400"/>
          </a:xfrm>
        </p:spPr>
        <p:txBody>
          <a:bodyPr>
            <a:noAutofit/>
          </a:bodyPr>
          <a:lstStyle/>
          <a:p>
            <a:r>
              <a:rPr lang="en-US" sz="3600" b="0" dirty="0" smtClean="0"/>
              <a:t>Overexpression of endogenous flowering genes induce early flowering in several tree species</a:t>
            </a:r>
            <a:br>
              <a:rPr lang="en-US" sz="3600" b="0" dirty="0" smtClean="0"/>
            </a:br>
            <a:endParaRPr lang="en-US" sz="3600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1" y="2059397"/>
            <a:ext cx="1752599" cy="20554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60330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Apple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44557" y="1976735"/>
            <a:ext cx="87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Plum</a:t>
            </a:r>
            <a:endParaRPr lang="en-US" sz="2400" b="1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487897" y="3662066"/>
            <a:ext cx="2474503" cy="3047999"/>
            <a:chOff x="2438399" y="2876365"/>
            <a:chExt cx="3232471" cy="3981635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8399" y="2876365"/>
              <a:ext cx="3232471" cy="3981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8400" y="4289563"/>
              <a:ext cx="1129849" cy="2568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137488" y="3200400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Orange</a:t>
            </a:r>
            <a:endParaRPr lang="en-US" sz="2400" b="1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290421" y="2438400"/>
            <a:ext cx="2567579" cy="3124200"/>
            <a:chOff x="5942538" y="2574524"/>
            <a:chExt cx="3114584" cy="378978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50" t="4037" r="2652" b="4191"/>
            <a:stretch/>
          </p:blipFill>
          <p:spPr bwMode="auto">
            <a:xfrm>
              <a:off x="5942538" y="2574524"/>
              <a:ext cx="3114584" cy="37897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2538" y="2574524"/>
              <a:ext cx="1317596" cy="1418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7554015" y="1407967"/>
            <a:ext cx="1010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</a:t>
            </a:r>
            <a:r>
              <a:rPr lang="en-US" sz="2400" b="1" dirty="0" smtClean="0"/>
              <a:t>oplar</a:t>
            </a:r>
            <a:endParaRPr lang="en-U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2715" y="1872449"/>
            <a:ext cx="1712685" cy="48331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643A-C3BA-4714-9ED3-B47D3E0A6D3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2895600" cy="685800"/>
          </a:xfrm>
        </p:spPr>
        <p:txBody>
          <a:bodyPr>
            <a:normAutofit fontScale="90000"/>
          </a:bodyPr>
          <a:lstStyle/>
          <a:p>
            <a:r>
              <a:rPr lang="en-US" sz="4400" b="0" dirty="0" smtClean="0"/>
              <a:t>RNA interference (RNAi) for gene suppression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301558"/>
            <a:ext cx="5638800" cy="64786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44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200" y="182563"/>
            <a:ext cx="8821737" cy="103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Dominant gene action / RNAi</a:t>
            </a:r>
          </a:p>
          <a:p>
            <a:r>
              <a:rPr lang="en-GB" sz="2800" spc="-100" dirty="0" smtClean="0">
                <a:latin typeface="Arial" pitchFamily="34" charset="0"/>
                <a:ea typeface="+mj-ea"/>
                <a:cs typeface="Arial" pitchFamily="34" charset="0"/>
              </a:rPr>
              <a:t>Lignin-modification of elite poplar variety </a:t>
            </a:r>
            <a:r>
              <a:rPr lang="en-GB" sz="2800" spc="-100" dirty="0">
                <a:latin typeface="Arial" pitchFamily="34" charset="0"/>
                <a:ea typeface="+mj-ea"/>
                <a:cs typeface="Arial" pitchFamily="34" charset="0"/>
              </a:rPr>
              <a:t>in </a:t>
            </a:r>
            <a:r>
              <a:rPr lang="en-GB" sz="2800" spc="-100" dirty="0" smtClean="0">
                <a:latin typeface="Arial" pitchFamily="34" charset="0"/>
                <a:ea typeface="+mj-ea"/>
                <a:cs typeface="Arial" pitchFamily="34" charset="0"/>
              </a:rPr>
              <a:t>France by RNAi </a:t>
            </a:r>
            <a:endParaRPr lang="en-GB" sz="2400" spc="-1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364" name="Picture 6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8135" y="1514552"/>
            <a:ext cx="7842465" cy="519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143000" y="6336268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1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GB" spc="-100" dirty="0">
                <a:latin typeface="Arial" pitchFamily="34" charset="0"/>
                <a:cs typeface="Arial" pitchFamily="34" charset="0"/>
              </a:rPr>
              <a:t>. Pilate, </a:t>
            </a:r>
            <a:r>
              <a:rPr lang="en-GB" spc="-100" dirty="0" smtClean="0">
                <a:latin typeface="Arial" pitchFamily="34" charset="0"/>
                <a:cs typeface="Arial" pitchFamily="34" charset="0"/>
              </a:rPr>
              <a:t>INRA,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Non-browning “Arctic Apple”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0" dirty="0" smtClean="0">
                <a:solidFill>
                  <a:schemeClr val="tx1"/>
                </a:solidFill>
              </a:rPr>
              <a:t>RNAi suppression of native polyphenol oxidase gene expression</a:t>
            </a:r>
            <a:endParaRPr lang="en-US" sz="3100" b="0" dirty="0">
              <a:solidFill>
                <a:schemeClr val="tx1"/>
              </a:solidFill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52600"/>
            <a:ext cx="7452985" cy="2590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4495800"/>
            <a:ext cx="5334000" cy="21336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5181600"/>
            <a:ext cx="3352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Courtesy of </a:t>
            </a:r>
            <a:r>
              <a:rPr lang="en-US" sz="2000" dirty="0" smtClean="0"/>
              <a:t>Jennifer Armen, Okanagan Specialty Fruits, Canada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0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52400" y="68263"/>
            <a:ext cx="7848600" cy="388937"/>
          </a:xfrm>
        </p:spPr>
        <p:txBody>
          <a:bodyPr/>
          <a:lstStyle/>
          <a:p>
            <a:pPr algn="l" eaLnBrk="1" hangingPunct="1"/>
            <a:r>
              <a:rPr lang="en-US" altLang="en-US" b="0" dirty="0"/>
              <a:t>Coming: Gene editing technology for diverse traits</a:t>
            </a:r>
          </a:p>
        </p:txBody>
      </p:sp>
      <p:sp>
        <p:nvSpPr>
          <p:cNvPr id="95235" name="Content Placeholder 1"/>
          <p:cNvSpPr>
            <a:spLocks noGrp="1"/>
          </p:cNvSpPr>
          <p:nvPr>
            <p:ph idx="1"/>
          </p:nvPr>
        </p:nvSpPr>
        <p:spPr bwMode="auto">
          <a:xfrm>
            <a:off x="323850" y="5334000"/>
            <a:ext cx="8229600" cy="102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Precise control over gene insertion location</a:t>
            </a:r>
          </a:p>
          <a:p>
            <a:r>
              <a:rPr lang="en-US" altLang="en-US" sz="2400" b="1" dirty="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Ability to modify native genes efficiently </a:t>
            </a:r>
          </a:p>
        </p:txBody>
      </p:sp>
      <p:pic>
        <p:nvPicPr>
          <p:cNvPr id="95236" name="Picture 2" descr="RGN CRISPR/Cas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688" y="2540000"/>
            <a:ext cx="3516312" cy="1830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95412"/>
            <a:ext cx="5257800" cy="3862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2590800"/>
            <a:ext cx="8229600" cy="762000"/>
          </a:xfrm>
        </p:spPr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" y="685800"/>
            <a:ext cx="8229600" cy="6242735"/>
          </a:xfrm>
        </p:spPr>
        <p:txBody>
          <a:bodyPr/>
          <a:lstStyle/>
          <a:p>
            <a:r>
              <a:rPr lang="en-US" dirty="0" smtClean="0"/>
              <a:t>Trees often rich in diversity due to early state of domestication</a:t>
            </a:r>
          </a:p>
          <a:p>
            <a:pPr lvl="1"/>
            <a:r>
              <a:rPr lang="en-US" dirty="0" smtClean="0"/>
              <a:t>GE often not needed</a:t>
            </a:r>
          </a:p>
          <a:p>
            <a:pPr lvl="1"/>
            <a:r>
              <a:rPr lang="en-US" dirty="0" smtClean="0"/>
              <a:t>Molecular markers, genomic selection generally a more potent and rapid molecular approach</a:t>
            </a:r>
          </a:p>
          <a:p>
            <a:r>
              <a:rPr lang="en-US" dirty="0" smtClean="0"/>
              <a:t>Genetic transformation methods often very difficult and highly genotype-specific</a:t>
            </a:r>
          </a:p>
          <a:p>
            <a:pPr lvl="1"/>
            <a:r>
              <a:rPr lang="en-US" dirty="0" smtClean="0"/>
              <a:t>Very limited advances outside of a few intensively studied species – often mostly proprietary</a:t>
            </a:r>
          </a:p>
          <a:p>
            <a:r>
              <a:rPr lang="en-US" dirty="0" smtClean="0"/>
              <a:t>Wood properties (lumber, pulp, energy) often not precisely controlled</a:t>
            </a:r>
          </a:p>
          <a:p>
            <a:pPr lvl="1"/>
            <a:r>
              <a:rPr lang="en-US" dirty="0" smtClean="0"/>
              <a:t>Most plantations are not clonal: Thus variable </a:t>
            </a:r>
          </a:p>
          <a:p>
            <a:pPr lvl="1"/>
            <a:r>
              <a:rPr lang="en-US" dirty="0" smtClean="0"/>
              <a:t>Increased precision of GE not important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62000"/>
          </a:xfrm>
        </p:spPr>
        <p:txBody>
          <a:bodyPr/>
          <a:lstStyle/>
          <a:p>
            <a:r>
              <a:rPr lang="en-US" dirty="0" smtClean="0"/>
              <a:t>Constraints - 1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" y="833042"/>
            <a:ext cx="8915400" cy="6101158"/>
          </a:xfrm>
        </p:spPr>
        <p:txBody>
          <a:bodyPr>
            <a:normAutofit/>
          </a:bodyPr>
          <a:lstStyle/>
          <a:p>
            <a:r>
              <a:rPr lang="en-US" dirty="0" smtClean="0"/>
              <a:t>Tree genes controlling traits poorly known, and often polygenic</a:t>
            </a:r>
          </a:p>
          <a:p>
            <a:pPr lvl="1"/>
            <a:r>
              <a:rPr lang="en-US" sz="2200" dirty="0" smtClean="0"/>
              <a:t>One or few gene traits rare in most tree species</a:t>
            </a:r>
          </a:p>
          <a:p>
            <a:pPr lvl="1"/>
            <a:r>
              <a:rPr lang="en-US" sz="2200" dirty="0" smtClean="0"/>
              <a:t>Association genomic studies rectifying this to some degree</a:t>
            </a:r>
          </a:p>
          <a:p>
            <a:r>
              <a:rPr lang="en-US" dirty="0" smtClean="0"/>
              <a:t>Long </a:t>
            </a:r>
            <a:r>
              <a:rPr lang="en-US" dirty="0" smtClean="0"/>
              <a:t>rotations, low value: </a:t>
            </a:r>
            <a:r>
              <a:rPr lang="en-US" dirty="0" smtClean="0"/>
              <a:t>Economics of intensive genetics, asexual propagation, often marginal</a:t>
            </a:r>
          </a:p>
          <a:p>
            <a:pPr lvl="1"/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GE science, technology, patents, regulations, market restrictions add </a:t>
            </a: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considerably </a:t>
            </a:r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more cost and risk</a:t>
            </a:r>
          </a:p>
          <a:p>
            <a:r>
              <a:rPr lang="en-US" dirty="0" smtClean="0"/>
              <a:t>Regulatory and market barriers extreme </a:t>
            </a:r>
          </a:p>
          <a:p>
            <a:pPr lvl="1"/>
            <a:r>
              <a:rPr lang="en-US" sz="2200" dirty="0" smtClean="0"/>
              <a:t>Presumption of harm from method, each insertion</a:t>
            </a:r>
          </a:p>
          <a:p>
            <a:pPr lvl="1"/>
            <a:r>
              <a:rPr lang="en-US" sz="2200" dirty="0" smtClean="0"/>
              <a:t>Extensive gene flow during research and application</a:t>
            </a:r>
          </a:p>
          <a:p>
            <a:pPr lvl="1"/>
            <a:r>
              <a:rPr lang="en-US" sz="2200" dirty="0" smtClean="0"/>
              <a:t>“Green certification” exclusions of all GE trees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62000"/>
          </a:xfrm>
        </p:spPr>
        <p:txBody>
          <a:bodyPr/>
          <a:lstStyle/>
          <a:p>
            <a:r>
              <a:rPr lang="en-US" dirty="0" smtClean="0"/>
              <a:t>Constraints - 2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403466"/>
            <a:ext cx="8610600" cy="454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5953780"/>
            <a:ext cx="7696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October 2010 / Vol. 60 No. 9 • </a:t>
            </a:r>
            <a:r>
              <a:rPr lang="en-US" sz="2800" i="1" dirty="0" err="1" smtClean="0"/>
              <a:t>BioScience</a:t>
            </a:r>
            <a:r>
              <a:rPr lang="en-US" sz="2800" i="1" dirty="0" smtClean="0"/>
              <a:t> 729</a:t>
            </a:r>
            <a:endParaRPr lang="en-US" sz="28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14400"/>
          </a:xfrm>
        </p:spPr>
        <p:txBody>
          <a:bodyPr/>
          <a:lstStyle/>
          <a:p>
            <a:r>
              <a:rPr lang="en-US" b="0" dirty="0" smtClean="0"/>
              <a:t>Detailed criticisms of regulations and the harm done to research and application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36707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What is genetic engineering (GE)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modification of DNA</a:t>
            </a:r>
          </a:p>
          <a:p>
            <a:pPr lvl="1"/>
            <a:r>
              <a:rPr lang="en-US" dirty="0" smtClean="0"/>
              <a:t>Vs. indirect modification in breeding and genomic selection</a:t>
            </a:r>
          </a:p>
          <a:p>
            <a:r>
              <a:rPr lang="en-US" dirty="0" smtClean="0"/>
              <a:t>Asexually modified in somatic cells</a:t>
            </a:r>
          </a:p>
          <a:p>
            <a:pPr lvl="1"/>
            <a:r>
              <a:rPr lang="en-US" dirty="0" smtClean="0"/>
              <a:t>Then regenerated into whole organisms, usually starting in Petri dishes</a:t>
            </a:r>
            <a:endParaRPr lang="en-US" dirty="0"/>
          </a:p>
        </p:txBody>
      </p:sp>
      <p:pic>
        <p:nvPicPr>
          <p:cNvPr id="4" name="Picture 2" descr="regener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592388" cy="2702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09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371600"/>
            <a:ext cx="8001000" cy="4956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399" y="6172200"/>
            <a:ext cx="4543425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0"/>
            <a:ext cx="8686800" cy="914400"/>
          </a:xfrm>
        </p:spPr>
        <p:txBody>
          <a:bodyPr/>
          <a:lstStyle/>
          <a:p>
            <a:r>
              <a:rPr lang="en-US" b="0" dirty="0" smtClean="0"/>
              <a:t>An international regulatory issue given Cartagena Protocol and trade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293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2807029" cy="1240536"/>
          </a:xfrm>
        </p:spPr>
        <p:txBody>
          <a:bodyPr/>
          <a:lstStyle/>
          <a:p>
            <a:r>
              <a:rPr lang="en-US" b="0" dirty="0" smtClean="0"/>
              <a:t>One of the big problems is cost of regulating every insertion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29" y="319088"/>
            <a:ext cx="6089528" cy="62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914400"/>
          </a:xfrm>
        </p:spPr>
        <p:txBody>
          <a:bodyPr/>
          <a:lstStyle/>
          <a:p>
            <a:r>
              <a:rPr lang="en-US" b="0" dirty="0" smtClean="0"/>
              <a:t>Market certification systems for forestry also a serious constraint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295400"/>
            <a:ext cx="7924800" cy="55496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5029200"/>
            <a:ext cx="1828800" cy="762000"/>
          </a:xfrm>
          <a:prstGeom prst="ellipse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584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3810000" cy="486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8095" y="1981200"/>
            <a:ext cx="1477009" cy="1547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86400" y="3832656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Forest Stewardship Council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“…genetically modified trees are prohibited…”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143000"/>
          </a:xfrm>
        </p:spPr>
        <p:txBody>
          <a:bodyPr>
            <a:noAutofit/>
          </a:bodyPr>
          <a:lstStyle/>
          <a:p>
            <a:r>
              <a:rPr lang="en-US" b="0" dirty="0" smtClean="0"/>
              <a:t>“Green” certification of forests create severe barriers to field research, markets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94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914400"/>
          </a:xfrm>
        </p:spPr>
        <p:txBody>
          <a:bodyPr lIns="86493" tIns="43247" rIns="86493" bIns="43247"/>
          <a:lstStyle/>
          <a:p>
            <a:pPr>
              <a:defRPr/>
            </a:pPr>
            <a:r>
              <a:rPr lang="en-US" b="0" u="sng" dirty="0" smtClean="0"/>
              <a:t>All</a:t>
            </a:r>
            <a:r>
              <a:rPr lang="en-US" b="0" dirty="0" smtClean="0"/>
              <a:t> forest c</a:t>
            </a:r>
            <a:r>
              <a:rPr lang="en-US" sz="4000" b="0" dirty="0" smtClean="0"/>
              <a:t>ertification systems now ban all GE </a:t>
            </a:r>
            <a:r>
              <a:rPr lang="en-US" b="0" dirty="0" smtClean="0"/>
              <a:t>t</a:t>
            </a:r>
            <a:r>
              <a:rPr lang="en-US" sz="4000" b="0" dirty="0" smtClean="0"/>
              <a:t>rees – no exemptions</a:t>
            </a:r>
            <a:endParaRPr lang="en-US" sz="4000" b="0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759304"/>
              </p:ext>
            </p:extLst>
          </p:nvPr>
        </p:nvGraphicFramePr>
        <p:xfrm>
          <a:off x="304800" y="1523997"/>
          <a:ext cx="8534400" cy="4876803"/>
        </p:xfrm>
        <a:graphic>
          <a:graphicData uri="http://schemas.openxmlformats.org/drawingml/2006/table">
            <a:tbl>
              <a:tblPr firstRow="1" bandRow="1">
                <a:effectLst/>
                <a:tableStyleId>{B301B821-A1FF-4177-AEE7-76D212191A09}</a:tableStyleId>
              </a:tblPr>
              <a:tblGrid>
                <a:gridCol w="360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6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868">
                <a:tc>
                  <a:txBody>
                    <a:bodyPr/>
                    <a:lstStyle/>
                    <a:p>
                      <a:r>
                        <a:rPr lang="en-US" sz="1200" b="1" cap="none" spc="0" dirty="0" smtClean="0">
                          <a:ln w="1905"/>
                          <a:solidFill>
                            <a:srgbClr val="0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Verdana"/>
                          <a:cs typeface="Verdana"/>
                        </a:rPr>
                        <a:t>System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Verdana"/>
                        <a:cs typeface="Verdan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 dirty="0" smtClean="0">
                          <a:ln w="1905"/>
                          <a:solidFill>
                            <a:srgbClr val="0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Verdana"/>
                          <a:cs typeface="Verdana"/>
                        </a:rPr>
                        <a:t>Region</a:t>
                      </a:r>
                      <a:endParaRPr lang="en-US" sz="1200" b="1" cap="none" spc="0" dirty="0">
                        <a:ln w="1905"/>
                        <a:solidFill>
                          <a:srgbClr val="00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Verdana"/>
                        <a:cs typeface="Verdan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Verdana"/>
                          <a:cs typeface="Verdana"/>
                        </a:rPr>
                        <a:t>GM </a:t>
                      </a:r>
                      <a:r>
                        <a:rPr lang="en-US" sz="1200" b="1" cap="none" spc="0" baseline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Verdana"/>
                          <a:cs typeface="Verdana"/>
                        </a:rPr>
                        <a:t>Tree Approach / Reason</a:t>
                      </a:r>
                      <a:endParaRPr lang="en-US" sz="1200" b="1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Verdana"/>
                        <a:cs typeface="Verdan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010"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PEFC :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Programme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for Endorsement of Forest Certification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International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Banned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 / Precautionary approach</a:t>
                      </a:r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based on lack of data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01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FSC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 :</a:t>
                      </a:r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Forest Stewardship Council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International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Banned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 / Precautionary approach</a:t>
                      </a:r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based on lack of data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81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Verdana"/>
                          <a:cs typeface="Verdana"/>
                        </a:rPr>
                        <a:t>CerFlor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: </a:t>
                      </a:r>
                      <a:r>
                        <a:rPr lang="en-US" sz="1200" dirty="0" err="1" smtClean="0">
                          <a:latin typeface="Verdana"/>
                          <a:cs typeface="Verdana"/>
                        </a:rPr>
                        <a:t>Certificação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err="1" smtClean="0">
                          <a:latin typeface="Verdana"/>
                          <a:cs typeface="Verdana"/>
                        </a:rPr>
                        <a:t>Florestal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Brazil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 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No additional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rationale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781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Verdana"/>
                          <a:cs typeface="Verdana"/>
                        </a:rPr>
                        <a:t>CertFor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: </a:t>
                      </a:r>
                      <a:r>
                        <a:rPr lang="en-US" sz="1200" dirty="0" err="1" smtClean="0">
                          <a:latin typeface="Verdana"/>
                          <a:cs typeface="Verdana"/>
                        </a:rPr>
                        <a:t>Certficación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err="1" smtClean="0">
                          <a:latin typeface="Verdana"/>
                          <a:cs typeface="Verdana"/>
                        </a:rPr>
                        <a:t>Forestal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Chile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No additional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rationale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78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SFI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: Sustainable Forestry Initiative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North</a:t>
                      </a:r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 America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Awaiting risk-benefit data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78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ATFS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: American Tree Farm</a:t>
                      </a:r>
                      <a:r>
                        <a:rPr lang="en-US" sz="1200" baseline="0" dirty="0" smtClean="0">
                          <a:latin typeface="Verdana"/>
                          <a:cs typeface="Verdana"/>
                        </a:rPr>
                        <a:t> System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USA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No additional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rationale</a:t>
                      </a:r>
                      <a:endParaRPr lang="en-US" sz="1200" dirty="0" smtClean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401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CSA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: Canadian Standards Association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Canada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Allows public to determine approach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78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Verdana"/>
                          <a:cs typeface="Verdana"/>
                        </a:rPr>
                        <a:t>CFCC</a:t>
                      </a:r>
                      <a:r>
                        <a:rPr lang="en-US" sz="1200" b="1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sz="1200" dirty="0" smtClean="0">
                          <a:latin typeface="Verdana"/>
                          <a:cs typeface="Verdana"/>
                        </a:rPr>
                        <a:t>: China Forest Certification Council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/>
                          <a:cs typeface="Verdana"/>
                        </a:rPr>
                        <a:t>China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Banned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via PEFC registration /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No additional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/>
                          <a:ea typeface="+mn-ea"/>
                          <a:cs typeface="Verdana"/>
                        </a:rPr>
                        <a:t> rationale</a:t>
                      </a:r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400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Adam Costanza, Institute for Forest Biotechnology</a:t>
            </a:r>
            <a:endParaRPr lang="en-US" dirty="0"/>
          </a:p>
        </p:txBody>
      </p:sp>
      <p:pic>
        <p:nvPicPr>
          <p:cNvPr id="5" name="Picture 4" descr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503" y="4724400"/>
            <a:ext cx="1490971" cy="204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05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914400"/>
          </a:xfrm>
        </p:spPr>
        <p:txBody>
          <a:bodyPr/>
          <a:lstStyle/>
          <a:p>
            <a:r>
              <a:rPr lang="en-US" b="0" dirty="0" smtClean="0"/>
              <a:t>Forest health threats the reason we wrote the essay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295400"/>
            <a:ext cx="7924800" cy="55496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2000" y="4953000"/>
            <a:ext cx="1828800" cy="762000"/>
          </a:xfrm>
          <a:prstGeom prst="ellipse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8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066799"/>
            <a:ext cx="3657600" cy="4114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762000"/>
          </a:xfrm>
        </p:spPr>
        <p:txBody>
          <a:bodyPr/>
          <a:lstStyle/>
          <a:p>
            <a:r>
              <a:rPr lang="en-US" dirty="0" smtClean="0"/>
              <a:t>Forest health a major and growing concern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768486"/>
            <a:ext cx="3200400" cy="3613355"/>
          </a:xfrm>
          <a:prstGeom prst="rect">
            <a:avLst/>
          </a:prstGeom>
        </p:spPr>
      </p:pic>
      <p:pic>
        <p:nvPicPr>
          <p:cNvPr id="6" name="Picture 2" descr="Cover image expan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22" y="2316622"/>
            <a:ext cx="3248026" cy="41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230" y="3354929"/>
            <a:ext cx="4648200" cy="34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4137"/>
            <a:ext cx="8763000" cy="388937"/>
          </a:xfrm>
        </p:spPr>
        <p:txBody>
          <a:bodyPr>
            <a:noAutofit/>
          </a:bodyPr>
          <a:lstStyle/>
          <a:p>
            <a:pPr algn="l"/>
            <a:r>
              <a:rPr lang="en-US" b="0" dirty="0" smtClean="0"/>
              <a:t>American Chestnut restoration – genomics and genetic engineering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241376"/>
            <a:ext cx="5334000" cy="533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0" y="6567978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</a:rPr>
              <a:t>March 2014 issue - Scientific American</a:t>
            </a:r>
            <a:endParaRPr lang="en-US" sz="1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963" y="1676400"/>
            <a:ext cx="3313723" cy="4038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20" y="80612"/>
            <a:ext cx="8754979" cy="762000"/>
          </a:xfrm>
        </p:spPr>
        <p:txBody>
          <a:bodyPr/>
          <a:lstStyle/>
          <a:p>
            <a:r>
              <a:rPr lang="en-US" b="0" dirty="0" smtClean="0"/>
              <a:t>Hemlock in USA under siege today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4191000"/>
            <a:ext cx="28956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3" y="914400"/>
            <a:ext cx="6460433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267200"/>
            <a:ext cx="3385500" cy="25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1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914400"/>
          </a:xfrm>
        </p:spPr>
        <p:txBody>
          <a:bodyPr/>
          <a:lstStyle/>
          <a:p>
            <a:r>
              <a:rPr lang="en-US" b="0" dirty="0" smtClean="0"/>
              <a:t>Emerald Ash Borer killing ~all ashes in USA – costing billions 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447800"/>
            <a:ext cx="6553200" cy="5016028"/>
          </a:xfrm>
          <a:prstGeom prst="rect">
            <a:avLst/>
          </a:prstGeom>
        </p:spPr>
      </p:pic>
      <p:pic>
        <p:nvPicPr>
          <p:cNvPr id="2050" name="Picture 2" descr="Inline 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2819400"/>
            <a:ext cx="84997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7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8229600" cy="2208297"/>
          </a:xfrm>
        </p:spPr>
        <p:txBody>
          <a:bodyPr/>
          <a:lstStyle/>
          <a:p>
            <a:r>
              <a:rPr lang="en-US" dirty="0" smtClean="0"/>
              <a:t>Types of tree/forest systems</a:t>
            </a:r>
          </a:p>
          <a:p>
            <a:r>
              <a:rPr lang="en-US" dirty="0" smtClean="0"/>
              <a:t>General benefits from GE methods</a:t>
            </a:r>
          </a:p>
          <a:p>
            <a:r>
              <a:rPr lang="en-US" dirty="0" smtClean="0"/>
              <a:t>Constraints to use</a:t>
            </a:r>
          </a:p>
          <a:p>
            <a:r>
              <a:rPr lang="en-US" dirty="0" smtClean="0"/>
              <a:t>Examples of progress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914400"/>
          </a:xfrm>
        </p:spPr>
        <p:txBody>
          <a:bodyPr/>
          <a:lstStyle/>
          <a:p>
            <a:r>
              <a:rPr lang="en-US" b="0" dirty="0" smtClean="0"/>
              <a:t>Swiss Needle Cast in Oregon Douglas-fir – breeding ineffective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0"/>
            <a:ext cx="7848600" cy="5215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600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2514600"/>
            <a:ext cx="8229600" cy="762000"/>
          </a:xfrm>
        </p:spPr>
        <p:txBody>
          <a:bodyPr/>
          <a:lstStyle/>
          <a:p>
            <a:r>
              <a:rPr lang="en-US" dirty="0" smtClean="0"/>
              <a:t>Examples of GE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795466"/>
            <a:ext cx="8763000" cy="6119624"/>
          </a:xfrm>
        </p:spPr>
        <p:txBody>
          <a:bodyPr/>
          <a:lstStyle/>
          <a:p>
            <a:pPr marL="68580" indent="0">
              <a:buNone/>
            </a:pPr>
            <a:r>
              <a:rPr lang="en-US" dirty="0"/>
              <a:t>A great diversity of traits, and economic and/or environmental </a:t>
            </a:r>
            <a:r>
              <a:rPr lang="en-US" dirty="0" smtClean="0"/>
              <a:t>values, </a:t>
            </a:r>
            <a:r>
              <a:rPr lang="en-US" dirty="0"/>
              <a:t>have </a:t>
            </a:r>
            <a:r>
              <a:rPr lang="en-US" dirty="0" smtClean="0"/>
              <a:t>been demonstrated </a:t>
            </a:r>
            <a:r>
              <a:rPr lang="en-US" dirty="0"/>
              <a:t>in </a:t>
            </a:r>
            <a:r>
              <a:rPr lang="en-US" u="sng" dirty="0"/>
              <a:t>field trials</a:t>
            </a:r>
            <a:r>
              <a:rPr lang="en-US" dirty="0"/>
              <a:t> of </a:t>
            </a:r>
            <a:r>
              <a:rPr lang="en-US" dirty="0" smtClean="0"/>
              <a:t>trees</a:t>
            </a:r>
          </a:p>
          <a:p>
            <a:pPr marL="68580" indent="0">
              <a:buNone/>
            </a:pP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Stability &amp; efficacy 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is </a:t>
            </a: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great—unstable, mutant types rare—but few species, mostly poplar, studied</a:t>
            </a:r>
          </a:p>
          <a:p>
            <a:pPr marL="68580" indent="0">
              <a:buNone/>
            </a:pP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Herbicide tolerance</a:t>
            </a:r>
            <a:b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/>
              <a:t>- Biotic</a:t>
            </a:r>
            <a:r>
              <a:rPr lang="en-US" sz="2600" dirty="0"/>
              <a:t>, abiotic stresses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Wood or fruit 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quality</a:t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/>
              <a:t>- </a:t>
            </a:r>
            <a:r>
              <a:rPr lang="en-US" sz="2600" dirty="0" smtClean="0"/>
              <a:t>Form/stature and growth rate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Containment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/>
              <a:t>- Accelerated flowering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Bioremediation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dirty="0"/>
              <a:t>- Novel bioproducts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r>
              <a:rPr lang="en-US" dirty="0" smtClean="0"/>
              <a:t>Technology diverse and effective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"/>
            <a:ext cx="7772400" cy="9525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b="0" dirty="0" smtClean="0"/>
              <a:t>RNAi:  Virus-resistant papaya</a:t>
            </a:r>
          </a:p>
        </p:txBody>
      </p:sp>
      <p:pic>
        <p:nvPicPr>
          <p:cNvPr id="14339" name="Picture 3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981200" y="1048005"/>
            <a:ext cx="3827463" cy="3818424"/>
          </a:xfrm>
          <a:noFill/>
          <a:ln>
            <a:solidFill>
              <a:schemeClr val="bg1"/>
            </a:solidFill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875631" y="4949781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Courtesy of Denis </a:t>
            </a:r>
            <a:r>
              <a:rPr lang="en-US" sz="2000" dirty="0" err="1"/>
              <a:t>Gonsalves</a:t>
            </a:r>
            <a:r>
              <a:rPr lang="en-US" sz="2000" dirty="0"/>
              <a:t>, formerly of Cornell University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6200" y="1738451"/>
            <a:ext cx="190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“Immunization” </a:t>
            </a:r>
            <a:r>
              <a:rPr lang="en-US" sz="2000" dirty="0">
                <a:latin typeface="Calibri" panose="020F0502020204030204" pitchFamily="34" charset="0"/>
              </a:rPr>
              <a:t>via by implanting a viral gene in the papaya </a:t>
            </a:r>
            <a:r>
              <a:rPr lang="en-US" sz="2000" dirty="0" smtClean="0">
                <a:latin typeface="Calibri" panose="020F0502020204030204" pitchFamily="34" charset="0"/>
              </a:rPr>
              <a:t>genome – RNAi (RNA interference)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1578114"/>
            <a:ext cx="3810000" cy="3505200"/>
          </a:xfrm>
          <a:noFill/>
          <a:ln>
            <a:solidFill>
              <a:schemeClr val="bg1"/>
            </a:solidFill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324600" y="5235714"/>
            <a:ext cx="19050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GMO, virus-resistant trees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6570661" y="3962906"/>
            <a:ext cx="858839" cy="121826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 flipV="1">
            <a:off x="4343400" y="2971800"/>
            <a:ext cx="2209800" cy="220936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52400" y="76200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spc="-100" dirty="0" err="1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HoneySweet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plum </a:t>
            </a:r>
            <a:r>
              <a:rPr lang="en-US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with RNAi</a:t>
            </a:r>
            <a:endParaRPr lang="en-US" sz="4000" spc="-100" dirty="0">
              <a:solidFill>
                <a:schemeClr val="tx2">
                  <a:lumMod val="9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resistance to </a:t>
            </a:r>
            <a:r>
              <a:rPr lang="en-US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plum 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pox </a:t>
            </a:r>
            <a:r>
              <a:rPr lang="en-US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virus</a:t>
            </a:r>
          </a:p>
          <a:p>
            <a:endParaRPr lang="en-US" sz="4000" spc="-100" dirty="0">
              <a:solidFill>
                <a:schemeClr val="tx2">
                  <a:lumMod val="9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192087" y="1295400"/>
            <a:ext cx="2890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Ralph Scorza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USDA-ARS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5" descr="http://upload.wikimedia.org/wikipedia/commons/a/af/C5_plum_pox_resistant_plu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76600" y="1600200"/>
            <a:ext cx="4743450" cy="356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94417" y="4800600"/>
            <a:ext cx="3200400" cy="1524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0267" y="4800600"/>
            <a:ext cx="2724150" cy="14859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pic>
        <p:nvPicPr>
          <p:cNvPr id="7" name="Picture 6" descr="ppvsympm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521450" y="4800600"/>
            <a:ext cx="201220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1200" y="234805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8217" y="485645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Non-GE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Non-browning “Arctic Apple”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0" dirty="0" smtClean="0">
                <a:solidFill>
                  <a:schemeClr val="tx1"/>
                </a:solidFill>
              </a:rPr>
              <a:t>RNAi suppression of native polyphenol oxidase gene expression</a:t>
            </a:r>
            <a:endParaRPr lang="en-US" sz="3100" b="0" dirty="0">
              <a:solidFill>
                <a:schemeClr val="tx1"/>
              </a:solidFill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52600"/>
            <a:ext cx="7452985" cy="2590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4495800"/>
            <a:ext cx="5334000" cy="21336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5181600"/>
            <a:ext cx="3352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Courtesy of </a:t>
            </a:r>
            <a:r>
              <a:rPr lang="en-US" sz="2000" dirty="0" smtClean="0"/>
              <a:t>Jennifer Armen, Okanagan Specialty Fruits, Canada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66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Non-browning “Arctic Apple”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100" b="0" dirty="0" smtClean="0">
                <a:solidFill>
                  <a:schemeClr val="tx1"/>
                </a:solidFill>
              </a:rPr>
              <a:t>Time lapse video</a:t>
            </a:r>
            <a:endParaRPr lang="en-US" sz="3100" b="0" dirty="0">
              <a:solidFill>
                <a:schemeClr val="tx1"/>
              </a:solidFill>
            </a:endParaRPr>
          </a:p>
        </p:txBody>
      </p:sp>
      <p:pic>
        <p:nvPicPr>
          <p:cNvPr id="3" name="Arctic┬« Apple 24 Hour Time-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s from The End of Orange Juice....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" y="1371600"/>
            <a:ext cx="7301345" cy="472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7600" y="1143000"/>
            <a:ext cx="155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 Light" panose="020F0302020204030204" pitchFamily="34" charset="0"/>
              </a:rPr>
              <a:t>Scientific American</a:t>
            </a:r>
          </a:p>
          <a:p>
            <a:r>
              <a:rPr lang="en-US" sz="1400" b="1" dirty="0" smtClean="0">
                <a:latin typeface="Calibri Light" panose="020F0302020204030204" pitchFamily="34" charset="0"/>
              </a:rPr>
              <a:t>March, 2013</a:t>
            </a:r>
            <a:endParaRPr lang="en-US" sz="1400" b="1" dirty="0">
              <a:latin typeface="Calibri Light" panose="020F03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753" y="122238"/>
            <a:ext cx="9157447" cy="487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GE-based 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resistance transgenes promising in citrus</a:t>
            </a:r>
            <a:endParaRPr lang="en-US" altLang="en-US" sz="4000" spc="-100" dirty="0">
              <a:solidFill>
                <a:schemeClr val="tx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altLang="zh-CN" sz="4000" b="0" dirty="0" smtClean="0">
                <a:ea typeface="宋体" pitchFamily="2" charset="-122"/>
              </a:rPr>
              <a:t>Lepidopteran-resistant poplars commercially approved in China - Bt </a:t>
            </a:r>
            <a:r>
              <a:rPr lang="en-US" altLang="zh-CN" sz="4000" b="0" i="1" dirty="0" smtClean="0">
                <a:ea typeface="宋体" pitchFamily="2" charset="-122"/>
              </a:rPr>
              <a:t>cry1</a:t>
            </a:r>
            <a:endParaRPr lang="en-US" altLang="zh-CN" sz="4000" b="0" dirty="0" smtClean="0">
              <a:ea typeface="宋体" pitchFamily="2" charset="-122"/>
            </a:endParaRPr>
          </a:p>
        </p:txBody>
      </p:sp>
      <p:pic>
        <p:nvPicPr>
          <p:cNvPr id="14340" name="Picture 4" descr="P43006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495801" y="1219200"/>
            <a:ext cx="4446588" cy="5564162"/>
          </a:xfrm>
          <a:noFill/>
          <a:ln cap="flat">
            <a:solidFill>
              <a:schemeClr val="tx1"/>
            </a:solidFill>
            <a:headEnd type="none" w="med" len="med"/>
            <a:tailEnd type="none" w="med" len="med"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722437"/>
            <a:ext cx="4038600" cy="4525963"/>
          </a:xfrm>
        </p:spPr>
        <p:txBody>
          <a:bodyPr/>
          <a:lstStyle/>
          <a:p>
            <a:pPr marL="228600" indent="-177800">
              <a:buFont typeface="Arial" pitchFamily="34" charset="0"/>
              <a:buChar char="•"/>
            </a:pPr>
            <a:r>
              <a:rPr lang="en-US" dirty="0" smtClean="0"/>
              <a:t>Trait stable</a:t>
            </a:r>
          </a:p>
          <a:p>
            <a:pPr marL="228600" indent="-177800">
              <a:buFont typeface="Arial" pitchFamily="34" charset="0"/>
              <a:buChar char="•"/>
            </a:pPr>
            <a:r>
              <a:rPr lang="en-US" dirty="0" smtClean="0"/>
              <a:t>Helps to protect non-Bt trees</a:t>
            </a:r>
          </a:p>
          <a:p>
            <a:pPr marL="228600" indent="-177800">
              <a:buFont typeface="Arial" pitchFamily="34" charset="0"/>
              <a:buChar char="•"/>
            </a:pPr>
            <a:r>
              <a:rPr lang="en-US" dirty="0" smtClean="0"/>
              <a:t>Reduced insecticide use</a:t>
            </a:r>
          </a:p>
          <a:p>
            <a:pPr marL="228600" indent="-177800">
              <a:buFont typeface="Arial" pitchFamily="34" charset="0"/>
              <a:buChar char="•"/>
            </a:pPr>
            <a:r>
              <a:rPr lang="en-US" dirty="0" smtClean="0"/>
              <a:t>Improved growth rate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76200"/>
            <a:ext cx="8416159" cy="9144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Coleopteran resistant Bt-cottonwoods in eastern Oregon field trial</a:t>
            </a:r>
            <a:endParaRPr lang="en-US" b="0" dirty="0"/>
          </a:p>
        </p:txBody>
      </p:sp>
      <p:pic>
        <p:nvPicPr>
          <p:cNvPr id="59394" name="Picture 2" descr="Z:\PICTURES\General Use Pictures (presentations)\Projects-SORT\INSECTS\field\non_transgeni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73" y="1549633"/>
            <a:ext cx="3928261" cy="4774146"/>
          </a:xfrm>
          <a:prstGeom prst="rect">
            <a:avLst/>
          </a:prstGeom>
          <a:noFill/>
        </p:spPr>
      </p:pic>
      <p:pic>
        <p:nvPicPr>
          <p:cNvPr id="59396" name="Picture 4" descr="Z:\PICTURES\General Use Pictures (presentations)\Projects-SORT\INSECTS\field\bcc ir trial 1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350" y="1518745"/>
            <a:ext cx="4191209" cy="4724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5159" y="1594945"/>
            <a:ext cx="95644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Control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0999" y="1671145"/>
            <a:ext cx="4913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GE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8229600" cy="762000"/>
          </a:xfrm>
        </p:spPr>
        <p:txBody>
          <a:bodyPr/>
          <a:lstStyle/>
          <a:p>
            <a:r>
              <a:rPr lang="en-US" dirty="0" smtClean="0"/>
              <a:t>Types of forests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76200" y="304800"/>
            <a:ext cx="4495800" cy="914400"/>
          </a:xfrm>
        </p:spPr>
        <p:txBody>
          <a:bodyPr/>
          <a:lstStyle/>
          <a:p>
            <a:pPr algn="r"/>
            <a:r>
              <a:rPr lang="en-US" sz="3600" b="0" dirty="0" smtClean="0"/>
              <a:t>Growth benefits (10-20%) despite low insect pressure during large field trial of resistant genotypes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en-US" sz="2400" b="0" i="1" dirty="0">
              <a:solidFill>
                <a:schemeClr val="tx1"/>
              </a:solidFill>
            </a:endParaRPr>
          </a:p>
        </p:txBody>
      </p:sp>
      <p:pic>
        <p:nvPicPr>
          <p:cNvPr id="12" name="Picture 4" descr="Pic000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4724400" y="457200"/>
            <a:ext cx="4167908" cy="6095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15200" y="762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Wild type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91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811" y="4114799"/>
            <a:ext cx="4382589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6400800"/>
            <a:ext cx="6705599" cy="38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68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512064"/>
            <a:ext cx="2819400" cy="914400"/>
          </a:xfrm>
        </p:spPr>
        <p:txBody>
          <a:bodyPr/>
          <a:lstStyle/>
          <a:p>
            <a:r>
              <a:rPr lang="en-US" b="0" dirty="0" smtClean="0"/>
              <a:t>High value of herbicide resistance technology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97" y="37730"/>
            <a:ext cx="5839070" cy="61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9144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Sterility a valuable tool for transgene containment and containing exotics:  </a:t>
            </a:r>
            <a:br>
              <a:rPr lang="en-US" b="0" dirty="0" smtClean="0"/>
            </a:br>
            <a:r>
              <a:rPr lang="en-US" sz="3100" b="0" dirty="0" smtClean="0">
                <a:solidFill>
                  <a:schemeClr val="tx1"/>
                </a:solidFill>
              </a:rPr>
              <a:t>“Wilding” in New Zealand, South Africa, and others</a:t>
            </a:r>
            <a:endParaRPr lang="en-US" sz="31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063930"/>
            <a:ext cx="3124200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2209800"/>
            <a:ext cx="5441795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74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3820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b="0" dirty="0" smtClean="0"/>
              <a:t>RNAi for complete sterility</a:t>
            </a:r>
            <a:br>
              <a:rPr lang="en-US" b="0" dirty="0" smtClean="0"/>
            </a:br>
            <a:r>
              <a:rPr lang="en-US" sz="3100" b="0" dirty="0" smtClean="0">
                <a:solidFill>
                  <a:schemeClr val="tx1"/>
                </a:solidFill>
              </a:rPr>
              <a:t>RNAi field trial of poplar in Oregon: 25 constructs, 3 genotypes, 4,000 trees, 9 acres</a:t>
            </a:r>
            <a:endParaRPr lang="en-US" sz="3100" b="0" dirty="0">
              <a:solidFill>
                <a:schemeClr val="tx1"/>
              </a:solidFill>
            </a:endParaRPr>
          </a:p>
        </p:txBody>
      </p:sp>
      <p:pic>
        <p:nvPicPr>
          <p:cNvPr id="5122" name="Picture 2" descr="fiel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019275"/>
            <a:ext cx="7620000" cy="48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914400"/>
          </a:xfrm>
        </p:spPr>
        <p:txBody>
          <a:bodyPr/>
          <a:lstStyle/>
          <a:p>
            <a:r>
              <a:rPr lang="en-US" b="0" dirty="0" smtClean="0"/>
              <a:t>It takes a few years to flower</a:t>
            </a:r>
            <a:endParaRPr lang="en-US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1" y="1371600"/>
            <a:ext cx="8762999" cy="53374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6324600"/>
            <a:ext cx="118974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August 2015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2" y="0"/>
            <a:ext cx="8915400" cy="914400"/>
          </a:xfrm>
        </p:spPr>
        <p:txBody>
          <a:bodyPr>
            <a:noAutofit/>
          </a:bodyPr>
          <a:lstStyle/>
          <a:p>
            <a:r>
              <a:rPr lang="en-US" b="0" dirty="0" smtClean="0"/>
              <a:t>Effective sterility</a:t>
            </a:r>
            <a:br>
              <a:rPr lang="en-US" b="0" dirty="0" smtClean="0"/>
            </a:br>
            <a:r>
              <a:rPr lang="en-US" sz="3200" b="0" dirty="0" smtClean="0">
                <a:solidFill>
                  <a:schemeClr val="tx1"/>
                </a:solidFill>
              </a:rPr>
              <a:t>Undeveloped catkins, normal growth, with RNAi suppression of native </a:t>
            </a:r>
            <a:r>
              <a:rPr lang="en-US" sz="3200" b="0" i="1" dirty="0" smtClean="0">
                <a:solidFill>
                  <a:schemeClr val="tx1"/>
                </a:solidFill>
              </a:rPr>
              <a:t>LEAFY</a:t>
            </a:r>
            <a:r>
              <a:rPr lang="en-US" sz="3200" b="0" dirty="0" smtClean="0">
                <a:solidFill>
                  <a:schemeClr val="tx1"/>
                </a:solidFill>
              </a:rPr>
              <a:t> gene in poplar</a:t>
            </a:r>
            <a:endParaRPr lang="en-US" sz="3200" b="0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4800" y="2106889"/>
            <a:ext cx="2114856" cy="4065312"/>
            <a:chOff x="304800" y="2106888"/>
            <a:chExt cx="2114856" cy="412934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800" y="2106888"/>
              <a:ext cx="2114856" cy="412934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04800" y="2106888"/>
              <a:ext cx="877163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ysClr val="windowText" lastClr="000000"/>
                  </a:solidFill>
                </a:rPr>
                <a:t>control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38399" y="2590800"/>
            <a:ext cx="2035601" cy="2819400"/>
            <a:chOff x="3048000" y="2918802"/>
            <a:chExt cx="1451058" cy="1846403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918802"/>
              <a:ext cx="1451058" cy="184640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081109" y="2918802"/>
              <a:ext cx="607859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ysClr val="windowText" lastClr="000000"/>
                  </a:solidFill>
                </a:rPr>
                <a:t>LFY</a:t>
              </a:r>
              <a:endParaRPr lang="en-US" i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3"/>
          <p:cNvGrpSpPr>
            <a:grpSpLocks noChangeAspect="1"/>
          </p:cNvGrpSpPr>
          <p:nvPr/>
        </p:nvGrpSpPr>
        <p:grpSpPr>
          <a:xfrm>
            <a:off x="4648200" y="2057400"/>
            <a:ext cx="3765380" cy="2696509"/>
            <a:chOff x="1092199" y="1523998"/>
            <a:chExt cx="7137403" cy="511132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1523999"/>
              <a:ext cx="3403600" cy="5105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 descr="T:\Groups\tgerc\FIELD TESTS\2014\Marchel\3rd Gen sterility\6K10\03.12.14 open 6K10 controls\IMG_0904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41300" y="2374899"/>
              <a:ext cx="5105400" cy="3403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92199" y="1523998"/>
              <a:ext cx="1314215" cy="47821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Control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25999" y="1524000"/>
              <a:ext cx="1064961" cy="47821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i="1" dirty="0" smtClean="0">
                  <a:solidFill>
                    <a:schemeClr val="bg1"/>
                  </a:solidFill>
                </a:rPr>
                <a:t>LFY</a:t>
              </a:r>
              <a:endParaRPr lang="en-US" sz="1050" b="1" i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47712" y="6171597"/>
              <a:ext cx="1381890" cy="46372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solidFill>
                    <a:schemeClr val="bg1"/>
                  </a:solidFill>
                </a:rPr>
                <a:t>3-12-14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800600" y="5040868"/>
            <a:ext cx="4267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In press, </a:t>
            </a:r>
            <a:r>
              <a:rPr lang="en-US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Nature Biotechnology</a:t>
            </a:r>
            <a:endParaRPr lang="en-US" b="1" i="1" dirty="0">
              <a:solidFill>
                <a:schemeClr val="accent3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7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436"/>
            <a:ext cx="8211107" cy="600164"/>
          </a:xfrm>
        </p:spPr>
        <p:txBody>
          <a:bodyPr/>
          <a:lstStyle/>
          <a:p>
            <a:r>
              <a:rPr lang="en-US" b="0" dirty="0" smtClean="0"/>
              <a:t>CRISPRs</a:t>
            </a:r>
            <a:br>
              <a:rPr lang="en-US" b="0" dirty="0" smtClean="0"/>
            </a:br>
            <a:r>
              <a:rPr lang="en-US" sz="3200" b="0" dirty="0">
                <a:solidFill>
                  <a:schemeClr val="tx1"/>
                </a:solidFill>
              </a:rPr>
              <a:t>Predictable, stable </a:t>
            </a:r>
            <a:r>
              <a:rPr lang="en-US" sz="3200" b="0" dirty="0" smtClean="0">
                <a:solidFill>
                  <a:schemeClr val="tx1"/>
                </a:solidFill>
              </a:rPr>
              <a:t>sterility, ~10% </a:t>
            </a:r>
            <a:r>
              <a:rPr lang="en-US" sz="3200" b="0" u="sng" dirty="0" smtClean="0">
                <a:solidFill>
                  <a:schemeClr val="tx1"/>
                </a:solidFill>
              </a:rPr>
              <a:t>biallelic</a:t>
            </a:r>
            <a:r>
              <a:rPr lang="en-US" sz="3200" b="0" dirty="0" smtClean="0">
                <a:solidFill>
                  <a:schemeClr val="tx1"/>
                </a:solidFill>
              </a:rPr>
              <a:t> mutation rate</a:t>
            </a:r>
            <a:endParaRPr lang="en-US" sz="3200" b="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21298" y="1981200"/>
            <a:ext cx="1693487" cy="4752321"/>
            <a:chOff x="6629400" y="1600200"/>
            <a:chExt cx="2209800" cy="4806159"/>
          </a:xfrm>
        </p:grpSpPr>
        <p:sp>
          <p:nvSpPr>
            <p:cNvPr id="6" name="Rectangle 5"/>
            <p:cNvSpPr/>
            <p:nvPr/>
          </p:nvSpPr>
          <p:spPr>
            <a:xfrm>
              <a:off x="6629400" y="1600200"/>
              <a:ext cx="2209800" cy="4800600"/>
            </a:xfrm>
            <a:prstGeom prst="rect">
              <a:avLst/>
            </a:prstGeom>
            <a:solidFill>
              <a:srgbClr val="FF6700">
                <a:lumMod val="40000"/>
                <a:lumOff val="60000"/>
              </a:srgbClr>
            </a:solidFill>
            <a:ln w="15875" cap="flat" cmpd="sng" algn="ctr">
              <a:solidFill>
                <a:srgbClr val="94C6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95307" y="5752706"/>
              <a:ext cx="1677985" cy="6536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09465">
                      <a:lumMod val="75000"/>
                    </a:srgbClr>
                  </a:solidFill>
                  <a:effectLst/>
                  <a:uLnTx/>
                  <a:uFillTx/>
                  <a:latin typeface="Century Gothic"/>
                </a:rPr>
                <a:t>AG-1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09465">
                      <a:lumMod val="75000"/>
                    </a:srgbClr>
                  </a:solidFill>
                  <a:effectLst/>
                  <a:uLnTx/>
                  <a:uFillTx/>
                  <a:latin typeface="Century Gothic"/>
                </a:rPr>
                <a:t>target site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0" y="1981200"/>
            <a:ext cx="1828800" cy="4751289"/>
            <a:chOff x="1905000" y="1524000"/>
            <a:chExt cx="2286000" cy="4802151"/>
          </a:xfrm>
        </p:grpSpPr>
        <p:sp>
          <p:nvSpPr>
            <p:cNvPr id="9" name="Rectangle 8"/>
            <p:cNvSpPr/>
            <p:nvPr/>
          </p:nvSpPr>
          <p:spPr>
            <a:xfrm>
              <a:off x="1905000" y="1524000"/>
              <a:ext cx="2286000" cy="4800600"/>
            </a:xfrm>
            <a:prstGeom prst="rect">
              <a:avLst/>
            </a:prstGeom>
            <a:solidFill>
              <a:srgbClr val="956B43">
                <a:lumMod val="75000"/>
              </a:srgbClr>
            </a:solidFill>
            <a:ln w="15875" cap="flat" cmpd="sng" algn="ctr">
              <a:solidFill>
                <a:srgbClr val="94C6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05000" y="5652695"/>
              <a:ext cx="2286000" cy="673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700"/>
                  </a:solidFill>
                  <a:effectLst/>
                  <a:uLnTx/>
                  <a:uFillTx/>
                  <a:latin typeface="Century Gothic"/>
                </a:rPr>
                <a:t>AG-2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700"/>
                  </a:solidFill>
                  <a:effectLst/>
                  <a:uLnTx/>
                  <a:uFillTx/>
                  <a:latin typeface="Century Gothic"/>
                </a:rPr>
                <a:t>target site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3961" y="2086058"/>
            <a:ext cx="1402852" cy="4000100"/>
            <a:chOff x="882982" y="1257700"/>
            <a:chExt cx="1752600" cy="4000100"/>
          </a:xfrm>
        </p:grpSpPr>
        <p:sp>
          <p:nvSpPr>
            <p:cNvPr id="15" name="Rectangle 14"/>
            <p:cNvSpPr/>
            <p:nvPr/>
          </p:nvSpPr>
          <p:spPr>
            <a:xfrm>
              <a:off x="882982" y="1257700"/>
              <a:ext cx="1752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Wild type`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2209800" y="2286000"/>
              <a:ext cx="408198" cy="2971800"/>
            </a:xfrm>
            <a:prstGeom prst="leftBrace">
              <a:avLst/>
            </a:prstGeom>
            <a:noFill/>
            <a:ln w="38100" cap="flat" cmpd="sng" algn="ctr">
              <a:solidFill>
                <a:srgbClr val="FF67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62627" y="3618010"/>
              <a:ext cx="10998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Mutants</a:t>
              </a:r>
            </a:p>
          </p:txBody>
        </p:sp>
      </p:grpSp>
      <p:sp>
        <p:nvSpPr>
          <p:cNvPr id="17" name="Left Brace 16"/>
          <p:cNvSpPr/>
          <p:nvPr/>
        </p:nvSpPr>
        <p:spPr>
          <a:xfrm>
            <a:off x="2384138" y="2554288"/>
            <a:ext cx="228600" cy="483870"/>
          </a:xfrm>
          <a:prstGeom prst="leftBrace">
            <a:avLst/>
          </a:prstGeom>
          <a:noFill/>
          <a:ln w="38100" cap="flat" cmpd="sng" algn="ctr">
            <a:solidFill>
              <a:srgbClr val="956B43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60104" y="2539264"/>
            <a:ext cx="6150262" cy="3600450"/>
            <a:chOff x="2483861" y="1698949"/>
            <a:chExt cx="6202940" cy="36739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9802" y="1698949"/>
              <a:ext cx="2666999" cy="3635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76"/>
            <a:stretch/>
          </p:blipFill>
          <p:spPr bwMode="auto">
            <a:xfrm>
              <a:off x="2483861" y="1698949"/>
              <a:ext cx="3535941" cy="3673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219201" y="3038158"/>
            <a:ext cx="3367473" cy="628412"/>
            <a:chOff x="388621" y="2777252"/>
            <a:chExt cx="3367473" cy="628412"/>
          </a:xfrm>
        </p:grpSpPr>
        <p:cxnSp>
          <p:nvCxnSpPr>
            <p:cNvPr id="22" name="Straight Arrow Connector 21"/>
            <p:cNvCxnSpPr>
              <a:stCxn id="23" idx="3"/>
              <a:endCxn id="24" idx="2"/>
            </p:cNvCxnSpPr>
            <p:nvPr/>
          </p:nvCxnSpPr>
          <p:spPr>
            <a:xfrm flipV="1">
              <a:off x="1713023" y="2906792"/>
              <a:ext cx="1806851" cy="31420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388621" y="3036332"/>
              <a:ext cx="1324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Insertion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519874" y="2777252"/>
              <a:ext cx="236220" cy="259080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65694" y="5842773"/>
            <a:ext cx="3868556" cy="1074698"/>
            <a:chOff x="4307509" y="5029200"/>
            <a:chExt cx="3868556" cy="1074698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580615" y="5281484"/>
              <a:ext cx="304800" cy="48363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27" name="Rectangle 26"/>
            <p:cNvSpPr/>
            <p:nvPr/>
          </p:nvSpPr>
          <p:spPr>
            <a:xfrm>
              <a:off x="4795285" y="5734566"/>
              <a:ext cx="1811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Large deletion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07509" y="5029200"/>
              <a:ext cx="3868556" cy="252284"/>
            </a:xfrm>
            <a:prstGeom prst="rect">
              <a:avLst/>
            </a:prstGeom>
            <a:solidFill>
              <a:srgbClr val="94C600">
                <a:alpha val="0"/>
              </a:srgbClr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33773" y="2138998"/>
            <a:ext cx="6129227" cy="201899"/>
            <a:chOff x="2536537" y="1223041"/>
            <a:chExt cx="6129227" cy="201899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36537" y="1229042"/>
              <a:ext cx="3484876" cy="19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21413" y="1223041"/>
              <a:ext cx="2644351" cy="20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3567545" y="3225800"/>
            <a:ext cx="4623955" cy="3493304"/>
            <a:chOff x="3491345" y="2540000"/>
            <a:chExt cx="4623955" cy="3493304"/>
          </a:xfrm>
        </p:grpSpPr>
        <p:sp>
          <p:nvSpPr>
            <p:cNvPr id="36" name="Freeform 35"/>
            <p:cNvSpPr/>
            <p:nvPr/>
          </p:nvSpPr>
          <p:spPr>
            <a:xfrm>
              <a:off x="7711440" y="5011728"/>
              <a:ext cx="403860" cy="266710"/>
            </a:xfrm>
            <a:custGeom>
              <a:avLst/>
              <a:gdLst>
                <a:gd name="connsiteX0" fmla="*/ 220980 w 403860"/>
                <a:gd name="connsiteY0" fmla="*/ 15250 h 266710"/>
                <a:gd name="connsiteX1" fmla="*/ 182880 w 403860"/>
                <a:gd name="connsiteY1" fmla="*/ 10 h 266710"/>
                <a:gd name="connsiteX2" fmla="*/ 53340 w 403860"/>
                <a:gd name="connsiteY2" fmla="*/ 15250 h 266710"/>
                <a:gd name="connsiteX3" fmla="*/ 0 w 403860"/>
                <a:gd name="connsiteY3" fmla="*/ 53350 h 266710"/>
                <a:gd name="connsiteX4" fmla="*/ 7620 w 403860"/>
                <a:gd name="connsiteY4" fmla="*/ 220990 h 266710"/>
                <a:gd name="connsiteX5" fmla="*/ 30480 w 403860"/>
                <a:gd name="connsiteY5" fmla="*/ 236230 h 266710"/>
                <a:gd name="connsiteX6" fmla="*/ 53340 w 403860"/>
                <a:gd name="connsiteY6" fmla="*/ 243850 h 266710"/>
                <a:gd name="connsiteX7" fmla="*/ 114300 w 403860"/>
                <a:gd name="connsiteY7" fmla="*/ 266710 h 266710"/>
                <a:gd name="connsiteX8" fmla="*/ 274320 w 403860"/>
                <a:gd name="connsiteY8" fmla="*/ 259090 h 266710"/>
                <a:gd name="connsiteX9" fmla="*/ 297180 w 403860"/>
                <a:gd name="connsiteY9" fmla="*/ 251470 h 266710"/>
                <a:gd name="connsiteX10" fmla="*/ 403860 w 403860"/>
                <a:gd name="connsiteY10" fmla="*/ 243850 h 266710"/>
                <a:gd name="connsiteX11" fmla="*/ 396240 w 403860"/>
                <a:gd name="connsiteY11" fmla="*/ 99070 h 266710"/>
                <a:gd name="connsiteX12" fmla="*/ 388620 w 403860"/>
                <a:gd name="connsiteY12" fmla="*/ 76210 h 266710"/>
                <a:gd name="connsiteX13" fmla="*/ 342900 w 403860"/>
                <a:gd name="connsiteY13" fmla="*/ 53350 h 266710"/>
                <a:gd name="connsiteX14" fmla="*/ 320040 w 403860"/>
                <a:gd name="connsiteY14" fmla="*/ 38110 h 266710"/>
                <a:gd name="connsiteX15" fmla="*/ 297180 w 403860"/>
                <a:gd name="connsiteY15" fmla="*/ 30490 h 266710"/>
                <a:gd name="connsiteX16" fmla="*/ 251460 w 403860"/>
                <a:gd name="connsiteY16" fmla="*/ 7630 h 266710"/>
                <a:gd name="connsiteX17" fmla="*/ 220980 w 403860"/>
                <a:gd name="connsiteY17" fmla="*/ 15250 h 2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860" h="266710">
                  <a:moveTo>
                    <a:pt x="220980" y="15250"/>
                  </a:moveTo>
                  <a:cubicBezTo>
                    <a:pt x="209550" y="13980"/>
                    <a:pt x="196524" y="985"/>
                    <a:pt x="182880" y="10"/>
                  </a:cubicBezTo>
                  <a:cubicBezTo>
                    <a:pt x="176592" y="-439"/>
                    <a:pt x="63542" y="13975"/>
                    <a:pt x="53340" y="15250"/>
                  </a:cubicBezTo>
                  <a:cubicBezTo>
                    <a:pt x="0" y="33030"/>
                    <a:pt x="12700" y="15250"/>
                    <a:pt x="0" y="53350"/>
                  </a:cubicBezTo>
                  <a:cubicBezTo>
                    <a:pt x="2540" y="109230"/>
                    <a:pt x="-1576" y="165813"/>
                    <a:pt x="7620" y="220990"/>
                  </a:cubicBezTo>
                  <a:cubicBezTo>
                    <a:pt x="9126" y="230023"/>
                    <a:pt x="22289" y="232134"/>
                    <a:pt x="30480" y="236230"/>
                  </a:cubicBezTo>
                  <a:cubicBezTo>
                    <a:pt x="37664" y="239822"/>
                    <a:pt x="46156" y="240258"/>
                    <a:pt x="53340" y="243850"/>
                  </a:cubicBezTo>
                  <a:cubicBezTo>
                    <a:pt x="105663" y="270012"/>
                    <a:pt x="40793" y="252009"/>
                    <a:pt x="114300" y="266710"/>
                  </a:cubicBezTo>
                  <a:cubicBezTo>
                    <a:pt x="167640" y="264170"/>
                    <a:pt x="221104" y="263525"/>
                    <a:pt x="274320" y="259090"/>
                  </a:cubicBezTo>
                  <a:cubicBezTo>
                    <a:pt x="282324" y="258423"/>
                    <a:pt x="289203" y="252408"/>
                    <a:pt x="297180" y="251470"/>
                  </a:cubicBezTo>
                  <a:cubicBezTo>
                    <a:pt x="332586" y="247305"/>
                    <a:pt x="368300" y="246390"/>
                    <a:pt x="403860" y="243850"/>
                  </a:cubicBezTo>
                  <a:cubicBezTo>
                    <a:pt x="401320" y="195590"/>
                    <a:pt x="400615" y="147198"/>
                    <a:pt x="396240" y="99070"/>
                  </a:cubicBezTo>
                  <a:cubicBezTo>
                    <a:pt x="395513" y="91071"/>
                    <a:pt x="393638" y="82482"/>
                    <a:pt x="388620" y="76210"/>
                  </a:cubicBezTo>
                  <a:cubicBezTo>
                    <a:pt x="374061" y="58012"/>
                    <a:pt x="361306" y="62553"/>
                    <a:pt x="342900" y="53350"/>
                  </a:cubicBezTo>
                  <a:cubicBezTo>
                    <a:pt x="334709" y="49254"/>
                    <a:pt x="328231" y="42206"/>
                    <a:pt x="320040" y="38110"/>
                  </a:cubicBezTo>
                  <a:cubicBezTo>
                    <a:pt x="312856" y="34518"/>
                    <a:pt x="304364" y="34082"/>
                    <a:pt x="297180" y="30490"/>
                  </a:cubicBezTo>
                  <a:cubicBezTo>
                    <a:pt x="272064" y="17932"/>
                    <a:pt x="279126" y="11886"/>
                    <a:pt x="251460" y="7630"/>
                  </a:cubicBezTo>
                  <a:cubicBezTo>
                    <a:pt x="226230" y="3748"/>
                    <a:pt x="232410" y="16520"/>
                    <a:pt x="220980" y="1525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14024" y="5663972"/>
              <a:ext cx="2084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Small deletions</a:t>
              </a:r>
            </a:p>
          </p:txBody>
        </p:sp>
        <p:cxnSp>
          <p:nvCxnSpPr>
            <p:cNvPr id="38" name="Straight Arrow Connector 37"/>
            <p:cNvCxnSpPr>
              <a:endCxn id="36" idx="4"/>
            </p:cNvCxnSpPr>
            <p:nvPr/>
          </p:nvCxnSpPr>
          <p:spPr>
            <a:xfrm flipV="1">
              <a:off x="6588984" y="5232718"/>
              <a:ext cx="1130076" cy="491837"/>
            </a:xfrm>
            <a:prstGeom prst="straightConnector1">
              <a:avLst/>
            </a:prstGeom>
            <a:noFill/>
            <a:ln w="381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4655820" y="5312316"/>
              <a:ext cx="297180" cy="4122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tailEnd type="arrow"/>
            </a:ln>
            <a:effectLst/>
          </p:spPr>
        </p:cxnSp>
        <p:sp>
          <p:nvSpPr>
            <p:cNvPr id="40" name="Freeform 39"/>
            <p:cNvSpPr/>
            <p:nvPr/>
          </p:nvSpPr>
          <p:spPr>
            <a:xfrm>
              <a:off x="3491345" y="2540000"/>
              <a:ext cx="1138330" cy="2743200"/>
            </a:xfrm>
            <a:custGeom>
              <a:avLst/>
              <a:gdLst>
                <a:gd name="connsiteX0" fmla="*/ 923637 w 1138330"/>
                <a:gd name="connsiteY0" fmla="*/ 46182 h 2743200"/>
                <a:gd name="connsiteX1" fmla="*/ 877455 w 1138330"/>
                <a:gd name="connsiteY1" fmla="*/ 36945 h 2743200"/>
                <a:gd name="connsiteX2" fmla="*/ 803564 w 1138330"/>
                <a:gd name="connsiteY2" fmla="*/ 18473 h 2743200"/>
                <a:gd name="connsiteX3" fmla="*/ 711200 w 1138330"/>
                <a:gd name="connsiteY3" fmla="*/ 0 h 2743200"/>
                <a:gd name="connsiteX4" fmla="*/ 92364 w 1138330"/>
                <a:gd name="connsiteY4" fmla="*/ 9236 h 2743200"/>
                <a:gd name="connsiteX5" fmla="*/ 64655 w 1138330"/>
                <a:gd name="connsiteY5" fmla="*/ 18473 h 2743200"/>
                <a:gd name="connsiteX6" fmla="*/ 36946 w 1138330"/>
                <a:gd name="connsiteY6" fmla="*/ 36945 h 2743200"/>
                <a:gd name="connsiteX7" fmla="*/ 18473 w 1138330"/>
                <a:gd name="connsiteY7" fmla="*/ 64655 h 2743200"/>
                <a:gd name="connsiteX8" fmla="*/ 0 w 1138330"/>
                <a:gd name="connsiteY8" fmla="*/ 120073 h 2743200"/>
                <a:gd name="connsiteX9" fmla="*/ 9237 w 1138330"/>
                <a:gd name="connsiteY9" fmla="*/ 175491 h 2743200"/>
                <a:gd name="connsiteX10" fmla="*/ 46182 w 1138330"/>
                <a:gd name="connsiteY10" fmla="*/ 193964 h 2743200"/>
                <a:gd name="connsiteX11" fmla="*/ 221673 w 1138330"/>
                <a:gd name="connsiteY11" fmla="*/ 184727 h 2743200"/>
                <a:gd name="connsiteX12" fmla="*/ 295564 w 1138330"/>
                <a:gd name="connsiteY12" fmla="*/ 193964 h 2743200"/>
                <a:gd name="connsiteX13" fmla="*/ 304800 w 1138330"/>
                <a:gd name="connsiteY13" fmla="*/ 221673 h 2743200"/>
                <a:gd name="connsiteX14" fmla="*/ 314037 w 1138330"/>
                <a:gd name="connsiteY14" fmla="*/ 341745 h 2743200"/>
                <a:gd name="connsiteX15" fmla="*/ 332510 w 1138330"/>
                <a:gd name="connsiteY15" fmla="*/ 397164 h 2743200"/>
                <a:gd name="connsiteX16" fmla="*/ 360219 w 1138330"/>
                <a:gd name="connsiteY16" fmla="*/ 415636 h 2743200"/>
                <a:gd name="connsiteX17" fmla="*/ 443346 w 1138330"/>
                <a:gd name="connsiteY17" fmla="*/ 406400 h 2743200"/>
                <a:gd name="connsiteX18" fmla="*/ 471055 w 1138330"/>
                <a:gd name="connsiteY18" fmla="*/ 387927 h 2743200"/>
                <a:gd name="connsiteX19" fmla="*/ 480291 w 1138330"/>
                <a:gd name="connsiteY19" fmla="*/ 424873 h 2743200"/>
                <a:gd name="connsiteX20" fmla="*/ 498764 w 1138330"/>
                <a:gd name="connsiteY20" fmla="*/ 572655 h 2743200"/>
                <a:gd name="connsiteX21" fmla="*/ 508000 w 1138330"/>
                <a:gd name="connsiteY21" fmla="*/ 1016000 h 2743200"/>
                <a:gd name="connsiteX22" fmla="*/ 526473 w 1138330"/>
                <a:gd name="connsiteY22" fmla="*/ 1071418 h 2743200"/>
                <a:gd name="connsiteX23" fmla="*/ 637310 w 1138330"/>
                <a:gd name="connsiteY23" fmla="*/ 1089891 h 2743200"/>
                <a:gd name="connsiteX24" fmla="*/ 628073 w 1138330"/>
                <a:gd name="connsiteY24" fmla="*/ 1200727 h 2743200"/>
                <a:gd name="connsiteX25" fmla="*/ 618837 w 1138330"/>
                <a:gd name="connsiteY25" fmla="*/ 1228436 h 2743200"/>
                <a:gd name="connsiteX26" fmla="*/ 609600 w 1138330"/>
                <a:gd name="connsiteY26" fmla="*/ 1320800 h 2743200"/>
                <a:gd name="connsiteX27" fmla="*/ 591128 w 1138330"/>
                <a:gd name="connsiteY27" fmla="*/ 1588655 h 2743200"/>
                <a:gd name="connsiteX28" fmla="*/ 600364 w 1138330"/>
                <a:gd name="connsiteY28" fmla="*/ 1634836 h 2743200"/>
                <a:gd name="connsiteX29" fmla="*/ 701964 w 1138330"/>
                <a:gd name="connsiteY29" fmla="*/ 1662545 h 2743200"/>
                <a:gd name="connsiteX30" fmla="*/ 711200 w 1138330"/>
                <a:gd name="connsiteY30" fmla="*/ 1856509 h 2743200"/>
                <a:gd name="connsiteX31" fmla="*/ 794328 w 1138330"/>
                <a:gd name="connsiteY31" fmla="*/ 1865745 h 2743200"/>
                <a:gd name="connsiteX32" fmla="*/ 803564 w 1138330"/>
                <a:gd name="connsiteY32" fmla="*/ 2059709 h 2743200"/>
                <a:gd name="connsiteX33" fmla="*/ 812800 w 1138330"/>
                <a:gd name="connsiteY33" fmla="*/ 2179782 h 2743200"/>
                <a:gd name="connsiteX34" fmla="*/ 877455 w 1138330"/>
                <a:gd name="connsiteY34" fmla="*/ 2161309 h 2743200"/>
                <a:gd name="connsiteX35" fmla="*/ 895928 w 1138330"/>
                <a:gd name="connsiteY35" fmla="*/ 2189018 h 2743200"/>
                <a:gd name="connsiteX36" fmla="*/ 858982 w 1138330"/>
                <a:gd name="connsiteY36" fmla="*/ 2272145 h 2743200"/>
                <a:gd name="connsiteX37" fmla="*/ 840510 w 1138330"/>
                <a:gd name="connsiteY37" fmla="*/ 2346036 h 2743200"/>
                <a:gd name="connsiteX38" fmla="*/ 831273 w 1138330"/>
                <a:gd name="connsiteY38" fmla="*/ 2373745 h 2743200"/>
                <a:gd name="connsiteX39" fmla="*/ 849746 w 1138330"/>
                <a:gd name="connsiteY39" fmla="*/ 2715491 h 2743200"/>
                <a:gd name="connsiteX40" fmla="*/ 858982 w 1138330"/>
                <a:gd name="connsiteY40" fmla="*/ 2743200 h 2743200"/>
                <a:gd name="connsiteX41" fmla="*/ 1126837 w 1138330"/>
                <a:gd name="connsiteY41" fmla="*/ 2733964 h 2743200"/>
                <a:gd name="connsiteX42" fmla="*/ 1136073 w 1138330"/>
                <a:gd name="connsiteY42" fmla="*/ 2706255 h 2743200"/>
                <a:gd name="connsiteX43" fmla="*/ 1126837 w 1138330"/>
                <a:gd name="connsiteY43" fmla="*/ 2540000 h 2743200"/>
                <a:gd name="connsiteX44" fmla="*/ 1071419 w 1138330"/>
                <a:gd name="connsiteY44" fmla="*/ 2521527 h 2743200"/>
                <a:gd name="connsiteX45" fmla="*/ 1043710 w 1138330"/>
                <a:gd name="connsiteY45" fmla="*/ 2512291 h 2743200"/>
                <a:gd name="connsiteX46" fmla="*/ 1025237 w 1138330"/>
                <a:gd name="connsiteY46" fmla="*/ 2447636 h 2743200"/>
                <a:gd name="connsiteX47" fmla="*/ 1016000 w 1138330"/>
                <a:gd name="connsiteY47" fmla="*/ 2419927 h 2743200"/>
                <a:gd name="connsiteX48" fmla="*/ 1006764 w 1138330"/>
                <a:gd name="connsiteY48" fmla="*/ 2115127 h 2743200"/>
                <a:gd name="connsiteX49" fmla="*/ 1016000 w 1138330"/>
                <a:gd name="connsiteY49" fmla="*/ 1838036 h 2743200"/>
                <a:gd name="connsiteX50" fmla="*/ 979055 w 1138330"/>
                <a:gd name="connsiteY50" fmla="*/ 1819564 h 2743200"/>
                <a:gd name="connsiteX51" fmla="*/ 923637 w 1138330"/>
                <a:gd name="connsiteY51" fmla="*/ 1801091 h 2743200"/>
                <a:gd name="connsiteX52" fmla="*/ 914400 w 1138330"/>
                <a:gd name="connsiteY52" fmla="*/ 1773382 h 2743200"/>
                <a:gd name="connsiteX53" fmla="*/ 923637 w 1138330"/>
                <a:gd name="connsiteY53" fmla="*/ 1376218 h 2743200"/>
                <a:gd name="connsiteX54" fmla="*/ 969819 w 1138330"/>
                <a:gd name="connsiteY54" fmla="*/ 1237673 h 2743200"/>
                <a:gd name="connsiteX55" fmla="*/ 997528 w 1138330"/>
                <a:gd name="connsiteY55" fmla="*/ 1256145 h 2743200"/>
                <a:gd name="connsiteX56" fmla="*/ 1025237 w 1138330"/>
                <a:gd name="connsiteY56" fmla="*/ 1237673 h 2743200"/>
                <a:gd name="connsiteX57" fmla="*/ 1043710 w 1138330"/>
                <a:gd name="connsiteY57" fmla="*/ 1145309 h 2743200"/>
                <a:gd name="connsiteX58" fmla="*/ 1034473 w 1138330"/>
                <a:gd name="connsiteY58" fmla="*/ 942109 h 2743200"/>
                <a:gd name="connsiteX59" fmla="*/ 1025237 w 1138330"/>
                <a:gd name="connsiteY59" fmla="*/ 914400 h 2743200"/>
                <a:gd name="connsiteX60" fmla="*/ 1016000 w 1138330"/>
                <a:gd name="connsiteY60" fmla="*/ 868218 h 2743200"/>
                <a:gd name="connsiteX61" fmla="*/ 997528 w 1138330"/>
                <a:gd name="connsiteY61" fmla="*/ 766618 h 2743200"/>
                <a:gd name="connsiteX62" fmla="*/ 1006764 w 1138330"/>
                <a:gd name="connsiteY62" fmla="*/ 286327 h 2743200"/>
                <a:gd name="connsiteX63" fmla="*/ 997528 w 1138330"/>
                <a:gd name="connsiteY63" fmla="*/ 249382 h 2743200"/>
                <a:gd name="connsiteX64" fmla="*/ 960582 w 1138330"/>
                <a:gd name="connsiteY64" fmla="*/ 240145 h 2743200"/>
                <a:gd name="connsiteX65" fmla="*/ 849746 w 1138330"/>
                <a:gd name="connsiteY65" fmla="*/ 230909 h 2743200"/>
                <a:gd name="connsiteX66" fmla="*/ 831273 w 1138330"/>
                <a:gd name="connsiteY66" fmla="*/ 203200 h 2743200"/>
                <a:gd name="connsiteX67" fmla="*/ 849746 w 1138330"/>
                <a:gd name="connsiteY67" fmla="*/ 110836 h 2743200"/>
                <a:gd name="connsiteX68" fmla="*/ 868219 w 1138330"/>
                <a:gd name="connsiteY68" fmla="*/ 83127 h 2743200"/>
                <a:gd name="connsiteX69" fmla="*/ 923637 w 1138330"/>
                <a:gd name="connsiteY69" fmla="*/ 4618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138330" h="2743200">
                  <a:moveTo>
                    <a:pt x="923637" y="46182"/>
                  </a:moveTo>
                  <a:cubicBezTo>
                    <a:pt x="925176" y="38485"/>
                    <a:pt x="892752" y="40475"/>
                    <a:pt x="877455" y="36945"/>
                  </a:cubicBezTo>
                  <a:cubicBezTo>
                    <a:pt x="852717" y="31236"/>
                    <a:pt x="828607" y="22647"/>
                    <a:pt x="803564" y="18473"/>
                  </a:cubicBezTo>
                  <a:cubicBezTo>
                    <a:pt x="735624" y="7149"/>
                    <a:pt x="766314" y="13778"/>
                    <a:pt x="711200" y="0"/>
                  </a:cubicBezTo>
                  <a:lnTo>
                    <a:pt x="92364" y="9236"/>
                  </a:lnTo>
                  <a:cubicBezTo>
                    <a:pt x="82632" y="9514"/>
                    <a:pt x="73363" y="14119"/>
                    <a:pt x="64655" y="18473"/>
                  </a:cubicBezTo>
                  <a:cubicBezTo>
                    <a:pt x="54726" y="23437"/>
                    <a:pt x="46182" y="30788"/>
                    <a:pt x="36946" y="36945"/>
                  </a:cubicBezTo>
                  <a:cubicBezTo>
                    <a:pt x="30788" y="46182"/>
                    <a:pt x="22982" y="54511"/>
                    <a:pt x="18473" y="64655"/>
                  </a:cubicBezTo>
                  <a:cubicBezTo>
                    <a:pt x="10565" y="82449"/>
                    <a:pt x="0" y="120073"/>
                    <a:pt x="0" y="120073"/>
                  </a:cubicBezTo>
                  <a:cubicBezTo>
                    <a:pt x="3079" y="138546"/>
                    <a:pt x="-689" y="159610"/>
                    <a:pt x="9237" y="175491"/>
                  </a:cubicBezTo>
                  <a:cubicBezTo>
                    <a:pt x="16534" y="187167"/>
                    <a:pt x="32426" y="193366"/>
                    <a:pt x="46182" y="193964"/>
                  </a:cubicBezTo>
                  <a:lnTo>
                    <a:pt x="221673" y="184727"/>
                  </a:lnTo>
                  <a:cubicBezTo>
                    <a:pt x="246303" y="187806"/>
                    <a:pt x="272881" y="183883"/>
                    <a:pt x="295564" y="193964"/>
                  </a:cubicBezTo>
                  <a:cubicBezTo>
                    <a:pt x="304461" y="197918"/>
                    <a:pt x="303592" y="212012"/>
                    <a:pt x="304800" y="221673"/>
                  </a:cubicBezTo>
                  <a:cubicBezTo>
                    <a:pt x="309779" y="261505"/>
                    <a:pt x="307776" y="302094"/>
                    <a:pt x="314037" y="341745"/>
                  </a:cubicBezTo>
                  <a:cubicBezTo>
                    <a:pt x="317074" y="360979"/>
                    <a:pt x="316308" y="386363"/>
                    <a:pt x="332510" y="397164"/>
                  </a:cubicBezTo>
                  <a:lnTo>
                    <a:pt x="360219" y="415636"/>
                  </a:lnTo>
                  <a:cubicBezTo>
                    <a:pt x="387928" y="412557"/>
                    <a:pt x="416299" y="413162"/>
                    <a:pt x="443346" y="406400"/>
                  </a:cubicBezTo>
                  <a:cubicBezTo>
                    <a:pt x="454115" y="403708"/>
                    <a:pt x="461126" y="382962"/>
                    <a:pt x="471055" y="387927"/>
                  </a:cubicBezTo>
                  <a:cubicBezTo>
                    <a:pt x="482409" y="393604"/>
                    <a:pt x="478020" y="412383"/>
                    <a:pt x="480291" y="424873"/>
                  </a:cubicBezTo>
                  <a:cubicBezTo>
                    <a:pt x="487825" y="466310"/>
                    <a:pt x="494355" y="532968"/>
                    <a:pt x="498764" y="572655"/>
                  </a:cubicBezTo>
                  <a:cubicBezTo>
                    <a:pt x="501843" y="720437"/>
                    <a:pt x="499801" y="868414"/>
                    <a:pt x="508000" y="1016000"/>
                  </a:cubicBezTo>
                  <a:cubicBezTo>
                    <a:pt x="509080" y="1035442"/>
                    <a:pt x="507151" y="1069003"/>
                    <a:pt x="526473" y="1071418"/>
                  </a:cubicBezTo>
                  <a:cubicBezTo>
                    <a:pt x="612960" y="1082230"/>
                    <a:pt x="576283" y="1074635"/>
                    <a:pt x="637310" y="1089891"/>
                  </a:cubicBezTo>
                  <a:cubicBezTo>
                    <a:pt x="634231" y="1126836"/>
                    <a:pt x="632973" y="1163979"/>
                    <a:pt x="628073" y="1200727"/>
                  </a:cubicBezTo>
                  <a:cubicBezTo>
                    <a:pt x="626786" y="1210378"/>
                    <a:pt x="620317" y="1218813"/>
                    <a:pt x="618837" y="1228436"/>
                  </a:cubicBezTo>
                  <a:cubicBezTo>
                    <a:pt x="614132" y="1259018"/>
                    <a:pt x="612280" y="1289975"/>
                    <a:pt x="609600" y="1320800"/>
                  </a:cubicBezTo>
                  <a:cubicBezTo>
                    <a:pt x="600920" y="1420615"/>
                    <a:pt x="597530" y="1486224"/>
                    <a:pt x="591128" y="1588655"/>
                  </a:cubicBezTo>
                  <a:cubicBezTo>
                    <a:pt x="594207" y="1604049"/>
                    <a:pt x="592575" y="1621206"/>
                    <a:pt x="600364" y="1634836"/>
                  </a:cubicBezTo>
                  <a:cubicBezTo>
                    <a:pt x="616485" y="1663048"/>
                    <a:pt x="689151" y="1660943"/>
                    <a:pt x="701964" y="1662545"/>
                  </a:cubicBezTo>
                  <a:cubicBezTo>
                    <a:pt x="705043" y="1727200"/>
                    <a:pt x="684415" y="1797583"/>
                    <a:pt x="711200" y="1856509"/>
                  </a:cubicBezTo>
                  <a:cubicBezTo>
                    <a:pt x="722737" y="1881890"/>
                    <a:pt x="782791" y="1840364"/>
                    <a:pt x="794328" y="1865745"/>
                  </a:cubicBezTo>
                  <a:cubicBezTo>
                    <a:pt x="821113" y="1924671"/>
                    <a:pt x="799763" y="1995093"/>
                    <a:pt x="803564" y="2059709"/>
                  </a:cubicBezTo>
                  <a:cubicBezTo>
                    <a:pt x="805921" y="2099782"/>
                    <a:pt x="809721" y="2139758"/>
                    <a:pt x="812800" y="2179782"/>
                  </a:cubicBezTo>
                  <a:cubicBezTo>
                    <a:pt x="821419" y="2176909"/>
                    <a:pt x="871655" y="2159376"/>
                    <a:pt x="877455" y="2161309"/>
                  </a:cubicBezTo>
                  <a:cubicBezTo>
                    <a:pt x="887986" y="2164819"/>
                    <a:pt x="889770" y="2179782"/>
                    <a:pt x="895928" y="2189018"/>
                  </a:cubicBezTo>
                  <a:cubicBezTo>
                    <a:pt x="873945" y="2254967"/>
                    <a:pt x="888256" y="2228234"/>
                    <a:pt x="858982" y="2272145"/>
                  </a:cubicBezTo>
                  <a:cubicBezTo>
                    <a:pt x="837866" y="2335498"/>
                    <a:pt x="862807" y="2256851"/>
                    <a:pt x="840510" y="2346036"/>
                  </a:cubicBezTo>
                  <a:cubicBezTo>
                    <a:pt x="838149" y="2355481"/>
                    <a:pt x="834352" y="2364509"/>
                    <a:pt x="831273" y="2373745"/>
                  </a:cubicBezTo>
                  <a:cubicBezTo>
                    <a:pt x="833660" y="2445337"/>
                    <a:pt x="829226" y="2612886"/>
                    <a:pt x="849746" y="2715491"/>
                  </a:cubicBezTo>
                  <a:cubicBezTo>
                    <a:pt x="851655" y="2725038"/>
                    <a:pt x="855903" y="2733964"/>
                    <a:pt x="858982" y="2743200"/>
                  </a:cubicBezTo>
                  <a:cubicBezTo>
                    <a:pt x="948267" y="2740121"/>
                    <a:pt x="1038283" y="2745771"/>
                    <a:pt x="1126837" y="2733964"/>
                  </a:cubicBezTo>
                  <a:cubicBezTo>
                    <a:pt x="1136488" y="2732677"/>
                    <a:pt x="1136073" y="2715991"/>
                    <a:pt x="1136073" y="2706255"/>
                  </a:cubicBezTo>
                  <a:cubicBezTo>
                    <a:pt x="1136073" y="2650751"/>
                    <a:pt x="1145172" y="2592388"/>
                    <a:pt x="1126837" y="2540000"/>
                  </a:cubicBezTo>
                  <a:cubicBezTo>
                    <a:pt x="1120405" y="2521621"/>
                    <a:pt x="1089892" y="2527685"/>
                    <a:pt x="1071419" y="2521527"/>
                  </a:cubicBezTo>
                  <a:lnTo>
                    <a:pt x="1043710" y="2512291"/>
                  </a:lnTo>
                  <a:cubicBezTo>
                    <a:pt x="1021563" y="2445854"/>
                    <a:pt x="1048433" y="2528820"/>
                    <a:pt x="1025237" y="2447636"/>
                  </a:cubicBezTo>
                  <a:cubicBezTo>
                    <a:pt x="1022562" y="2438275"/>
                    <a:pt x="1019079" y="2429163"/>
                    <a:pt x="1016000" y="2419927"/>
                  </a:cubicBezTo>
                  <a:cubicBezTo>
                    <a:pt x="1012921" y="2318327"/>
                    <a:pt x="1006764" y="2216774"/>
                    <a:pt x="1006764" y="2115127"/>
                  </a:cubicBezTo>
                  <a:cubicBezTo>
                    <a:pt x="1006764" y="2022712"/>
                    <a:pt x="1024626" y="1930047"/>
                    <a:pt x="1016000" y="1838036"/>
                  </a:cubicBezTo>
                  <a:cubicBezTo>
                    <a:pt x="1014715" y="1824328"/>
                    <a:pt x="991839" y="1824677"/>
                    <a:pt x="979055" y="1819564"/>
                  </a:cubicBezTo>
                  <a:cubicBezTo>
                    <a:pt x="960976" y="1812332"/>
                    <a:pt x="923637" y="1801091"/>
                    <a:pt x="923637" y="1801091"/>
                  </a:cubicBezTo>
                  <a:cubicBezTo>
                    <a:pt x="920558" y="1791855"/>
                    <a:pt x="914400" y="1783118"/>
                    <a:pt x="914400" y="1773382"/>
                  </a:cubicBezTo>
                  <a:cubicBezTo>
                    <a:pt x="914400" y="1640958"/>
                    <a:pt x="918993" y="1508560"/>
                    <a:pt x="923637" y="1376218"/>
                  </a:cubicBezTo>
                  <a:cubicBezTo>
                    <a:pt x="928573" y="1235548"/>
                    <a:pt x="892479" y="1257007"/>
                    <a:pt x="969819" y="1237673"/>
                  </a:cubicBezTo>
                  <a:cubicBezTo>
                    <a:pt x="979055" y="1243830"/>
                    <a:pt x="986427" y="1256145"/>
                    <a:pt x="997528" y="1256145"/>
                  </a:cubicBezTo>
                  <a:cubicBezTo>
                    <a:pt x="1008629" y="1256145"/>
                    <a:pt x="1019080" y="1246909"/>
                    <a:pt x="1025237" y="1237673"/>
                  </a:cubicBezTo>
                  <a:cubicBezTo>
                    <a:pt x="1031359" y="1228490"/>
                    <a:pt x="1043680" y="1145488"/>
                    <a:pt x="1043710" y="1145309"/>
                  </a:cubicBezTo>
                  <a:cubicBezTo>
                    <a:pt x="1040631" y="1077576"/>
                    <a:pt x="1039880" y="1009696"/>
                    <a:pt x="1034473" y="942109"/>
                  </a:cubicBezTo>
                  <a:cubicBezTo>
                    <a:pt x="1033697" y="932404"/>
                    <a:pt x="1027598" y="923845"/>
                    <a:pt x="1025237" y="914400"/>
                  </a:cubicBezTo>
                  <a:cubicBezTo>
                    <a:pt x="1021429" y="899170"/>
                    <a:pt x="1019406" y="883543"/>
                    <a:pt x="1016000" y="868218"/>
                  </a:cubicBezTo>
                  <a:cubicBezTo>
                    <a:pt x="998582" y="789840"/>
                    <a:pt x="1013535" y="878675"/>
                    <a:pt x="997528" y="766618"/>
                  </a:cubicBezTo>
                  <a:cubicBezTo>
                    <a:pt x="1000607" y="606521"/>
                    <a:pt x="1006764" y="446454"/>
                    <a:pt x="1006764" y="286327"/>
                  </a:cubicBezTo>
                  <a:cubicBezTo>
                    <a:pt x="1006764" y="273633"/>
                    <a:pt x="1006504" y="258358"/>
                    <a:pt x="997528" y="249382"/>
                  </a:cubicBezTo>
                  <a:cubicBezTo>
                    <a:pt x="988552" y="240406"/>
                    <a:pt x="973178" y="241720"/>
                    <a:pt x="960582" y="240145"/>
                  </a:cubicBezTo>
                  <a:cubicBezTo>
                    <a:pt x="923795" y="235547"/>
                    <a:pt x="886691" y="233988"/>
                    <a:pt x="849746" y="230909"/>
                  </a:cubicBezTo>
                  <a:cubicBezTo>
                    <a:pt x="843588" y="221673"/>
                    <a:pt x="832378" y="214246"/>
                    <a:pt x="831273" y="203200"/>
                  </a:cubicBezTo>
                  <a:cubicBezTo>
                    <a:pt x="829855" y="189021"/>
                    <a:pt x="839006" y="132315"/>
                    <a:pt x="849746" y="110836"/>
                  </a:cubicBezTo>
                  <a:cubicBezTo>
                    <a:pt x="854710" y="100907"/>
                    <a:pt x="859551" y="90062"/>
                    <a:pt x="868219" y="83127"/>
                  </a:cubicBezTo>
                  <a:cubicBezTo>
                    <a:pt x="898849" y="58624"/>
                    <a:pt x="922098" y="53879"/>
                    <a:pt x="923637" y="46182"/>
                  </a:cubicBezTo>
                  <a:close/>
                </a:path>
              </a:pathLst>
            </a:custGeom>
            <a:noFill/>
            <a:ln w="38100">
              <a:solidFill>
                <a:schemeClr val="bg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311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14400"/>
          </a:xfrm>
        </p:spPr>
        <p:txBody>
          <a:bodyPr/>
          <a:lstStyle/>
          <a:p>
            <a:r>
              <a:rPr lang="en-US" b="0" dirty="0" smtClean="0"/>
              <a:t>In summary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Considerable need, many examples of progress in the field</a:t>
            </a:r>
          </a:p>
          <a:p>
            <a:pPr lvl="1"/>
            <a:r>
              <a:rPr lang="en-US" dirty="0"/>
              <a:t>Forest health needs growing</a:t>
            </a:r>
          </a:p>
          <a:p>
            <a:pPr lvl="1"/>
            <a:r>
              <a:rPr lang="en-US" dirty="0" smtClean="0"/>
              <a:t>Progress despite social barriers and disinvestment </a:t>
            </a:r>
          </a:p>
          <a:p>
            <a:r>
              <a:rPr lang="en-US" dirty="0" smtClean="0"/>
              <a:t>Large barriers based on biology and society</a:t>
            </a:r>
          </a:p>
          <a:p>
            <a:pPr lvl="1"/>
            <a:r>
              <a:rPr lang="en-US" dirty="0" smtClean="0"/>
              <a:t>Economics, conventional breeding, transformation capability, intellectual property, regulatory</a:t>
            </a:r>
          </a:p>
          <a:p>
            <a:pPr lvl="1"/>
            <a:r>
              <a:rPr lang="en-US" dirty="0" smtClean="0"/>
              <a:t>Makes implementation of GE tools on a scale and speed relevant to need unworkable</a:t>
            </a:r>
          </a:p>
          <a:p>
            <a:r>
              <a:rPr lang="en-US" dirty="0" smtClean="0"/>
              <a:t>Need for fundamental regulatory and </a:t>
            </a:r>
            <a:br>
              <a:rPr lang="en-US" dirty="0" smtClean="0"/>
            </a:br>
            <a:r>
              <a:rPr lang="en-US" dirty="0" smtClean="0"/>
              <a:t>market change</a:t>
            </a:r>
          </a:p>
          <a:p>
            <a:pPr lvl="1"/>
            <a:r>
              <a:rPr lang="en-US" dirty="0" smtClean="0"/>
              <a:t>Decriminalization of GE method, tiers, exemptions</a:t>
            </a:r>
          </a:p>
        </p:txBody>
      </p:sp>
    </p:spTree>
    <p:extLst>
      <p:ext uri="{BB962C8B-B14F-4D97-AF65-F5344CB8AC3E}">
        <p14:creationId xmlns:p14="http://schemas.microsoft.com/office/powerpoint/2010/main" val="2561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8991600" cy="5729261"/>
          </a:xfrm>
        </p:spPr>
        <p:txBody>
          <a:bodyPr/>
          <a:lstStyle/>
          <a:p>
            <a:r>
              <a:rPr lang="en-US" dirty="0" smtClean="0"/>
              <a:t>Food: Orchards</a:t>
            </a:r>
          </a:p>
          <a:p>
            <a:pPr lvl="1"/>
            <a:r>
              <a:rPr lang="en-US" dirty="0" smtClean="0"/>
              <a:t>High genetic control – often one or very few varieties (=clones) – Intensive agronomy</a:t>
            </a:r>
          </a:p>
          <a:p>
            <a:r>
              <a:rPr lang="en-US" dirty="0" smtClean="0"/>
              <a:t>Wood, pulp, energy: Short rotation, fast </a:t>
            </a:r>
            <a:r>
              <a:rPr lang="en-US" dirty="0" smtClean="0"/>
              <a:t>growing</a:t>
            </a:r>
            <a:endParaRPr lang="en-US" dirty="0" smtClean="0"/>
          </a:p>
          <a:p>
            <a:pPr lvl="1"/>
            <a:r>
              <a:rPr lang="en-US" dirty="0" smtClean="0"/>
              <a:t>Often limited number of varieties (dozens), also agronomic management, 5-10 year cycle</a:t>
            </a:r>
          </a:p>
          <a:p>
            <a:r>
              <a:rPr lang="en-US" dirty="0" smtClean="0"/>
              <a:t>Wood, pulp: Planted but long rotation times</a:t>
            </a:r>
          </a:p>
          <a:p>
            <a:pPr lvl="1"/>
            <a:r>
              <a:rPr lang="en-US" dirty="0" smtClean="0"/>
              <a:t>Very high genetic diversity, many decadal cycle, little management, ecological services</a:t>
            </a:r>
          </a:p>
          <a:p>
            <a:r>
              <a:rPr lang="en-US" dirty="0" smtClean="0"/>
              <a:t>Wild trees </a:t>
            </a:r>
            <a:endParaRPr lang="en-US" dirty="0" smtClean="0"/>
          </a:p>
          <a:p>
            <a:pPr lvl="1"/>
            <a:r>
              <a:rPr lang="en-US" dirty="0" smtClean="0"/>
              <a:t>Many </a:t>
            </a:r>
            <a:r>
              <a:rPr lang="en-US" dirty="0" smtClean="0"/>
              <a:t>genotypes, many species, many ecological services and social </a:t>
            </a:r>
            <a:r>
              <a:rPr lang="en-US" dirty="0" smtClean="0"/>
              <a:t>values, poor access &amp; </a:t>
            </a:r>
            <a:r>
              <a:rPr lang="en-US" dirty="0" err="1" smtClean="0"/>
              <a:t>ecnomics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76200"/>
            <a:ext cx="8610600" cy="762000"/>
          </a:xfrm>
        </p:spPr>
        <p:txBody>
          <a:bodyPr/>
          <a:lstStyle/>
          <a:p>
            <a:r>
              <a:rPr lang="en-US" dirty="0" smtClean="0"/>
              <a:t>Four major types of tree-dominated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0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POPFLD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7640" y="3746192"/>
            <a:ext cx="4648200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8" name="Picture 2" descr="james_river_harvesti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18113" y="457200"/>
            <a:ext cx="3702050" cy="624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 descr="james_river_plantation mod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8875" y="1981200"/>
            <a:ext cx="4416900" cy="235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 descr="hybrid_cottonwood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35700" y="60325"/>
            <a:ext cx="2874963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20650" y="152400"/>
            <a:ext cx="521335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Poplar </a:t>
            </a:r>
            <a:r>
              <a:rPr lang="en-US" sz="4000" spc="-1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plantations an example 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of </a:t>
            </a:r>
            <a:r>
              <a:rPr lang="en-US" sz="4000" spc="-100" dirty="0" err="1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ag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-like forestry</a:t>
            </a:r>
          </a:p>
        </p:txBody>
      </p:sp>
    </p:spTree>
    <p:extLst>
      <p:ext uri="{BB962C8B-B14F-4D97-AF65-F5344CB8AC3E}">
        <p14:creationId xmlns:p14="http://schemas.microsoft.com/office/powerpoint/2010/main" val="2851858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PHOTO CACHE TEMP\Brazil summer 2011\IMG_006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6375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PHOTO CACHE TEMP\Brazil summer 2011\IMG_007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524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500" y="-115888"/>
            <a:ext cx="89281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Eucalypts in Brazil another example of </a:t>
            </a:r>
            <a:r>
              <a:rPr lang="en-US" sz="4000" spc="-100" dirty="0" err="1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ag</a:t>
            </a:r>
            <a:r>
              <a:rPr lang="en-US" sz="4000" spc="-100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-like forestry</a:t>
            </a:r>
          </a:p>
        </p:txBody>
      </p:sp>
    </p:spTree>
    <p:extLst>
      <p:ext uri="{BB962C8B-B14F-4D97-AF65-F5344CB8AC3E}">
        <p14:creationId xmlns:p14="http://schemas.microsoft.com/office/powerpoint/2010/main" val="21633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 forest tree </a:t>
            </a:r>
            <a:br>
              <a:rPr lang="en-US" dirty="0" smtClean="0"/>
            </a:br>
            <a:r>
              <a:rPr lang="en-US" dirty="0" smtClean="0"/>
              <a:t>protection or </a:t>
            </a:r>
            <a:br>
              <a:rPr lang="en-US" dirty="0" smtClean="0"/>
            </a:br>
            <a:r>
              <a:rPr lang="en-US" dirty="0" smtClean="0"/>
              <a:t>restoration the </a:t>
            </a:r>
            <a:br>
              <a:rPr lang="en-US" dirty="0" smtClean="0"/>
            </a:br>
            <a:r>
              <a:rPr lang="en-US" dirty="0" smtClean="0"/>
              <a:t>other extreme –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American 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Chestnut 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restoration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Picture 2" descr="oldtre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9600" y="76200"/>
            <a:ext cx="4411663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99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2590800"/>
            <a:ext cx="8229600" cy="762000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20469&quot;&gt;&lt;property id=&quot;20148&quot; value=&quot;5&quot;/&gt;&lt;property id=&quot;20300&quot; value=&quot;Slide 40&quot;/&gt;&lt;property id=&quot;20307&quot; value=&quot;739&quot;/&gt;&lt;/object&gt;&lt;object type=&quot;3&quot; unique_id=&quot;20477&quot;&gt;&lt;property id=&quot;20148&quot; value=&quot;5&quot;/&gt;&lt;property id=&quot;20300&quot; value=&quot;Slide 47 - &amp;quot;An international regulatory issue given Cartagena Protocol and trade&amp;quot;&quot;/&gt;&lt;property id=&quot;20307&quot; value=&quot;717&quot;/&gt;&lt;/object&gt;&lt;object type=&quot;3&quot; unique_id=&quot;20478&quot;&gt;&lt;property id=&quot;20148&quot; value=&quot;5&quot;/&gt;&lt;property id=&quot;20300&quot; value=&quot;Slide 46 - &amp;quot;A serious regulatory problem under USA system&amp;quot;&quot;/&gt;&lt;property id=&quot;20307&quot; value=&quot;718&quot;/&gt;&lt;/object&gt;&lt;object type=&quot;3&quot; unique_id=&quot;64434&quot;&gt;&lt;property id=&quot;20148&quot; value=&quot;5&quot;/&gt;&lt;property id=&quot;20300&quot; value=&quot;Slide 6 - &amp;quot;GE of diverse value for trees All demonstrated in the field&amp;quot;&quot;/&gt;&lt;property id=&quot;20307&quot; value=&quot;772&quot;/&gt;&lt;/object&gt;&lt;object type=&quot;3&quot; unique_id=&quot;64435&quot;&gt;&lt;property id=&quot;20148&quot; value=&quot;5&quot;/&gt;&lt;property id=&quot;20300&quot; value=&quot;Slide 7 - &amp;quot;GE of diverse value for trees All demonstrated in the field&amp;quot;&quot;/&gt;&lt;property id=&quot;20307&quot; value=&quot;773&quot;/&gt;&lt;/object&gt;&lt;object type=&quot;3&quot; unique_id=&quot;64438&quot;&gt;&lt;property id=&quot;20148&quot; value=&quot;5&quot;/&gt;&lt;property id=&quot;20300&quot; value=&quot;Slide 22 - &amp;quot;Insect resistant poplars commercially approved in China - Bt cry1&amp;quot;&quot;/&gt;&lt;property id=&quot;20307&quot; value=&quot;776&quot;/&gt;&lt;/object&gt;&lt;object type=&quot;3&quot; unique_id=&quot;64439&quot;&gt;&lt;property id=&quot;20148&quot; value=&quot;5&quot;/&gt;&lt;property id=&quot;20300&quot; value=&quot;Slide 24 - &amp;quot;Growth rate benefits substantial for other Bt-poplars (cry3a) – 10-20%&amp;quot;&quot;/&gt;&lt;property id=&quot;20307&quot; value=&quot;777&quot;/&gt;&lt;/object&gt;&lt;object type=&quot;3&quot; unique_id=&quot;64442&quot;&gt;&lt;property id=&quot;20148&quot; value=&quot;5&quot;/&gt;&lt;property id=&quot;20300&quot; value=&quot;Slide 29 - &amp;quot;Field grown male-sterile eucalypts and pine - Arborgen&amp;quot;&quot;/&gt;&lt;property id=&quot;20307&quot; value=&quot;780&quot;/&gt;&lt;/object&gt;&lt;object type=&quot;3&quot; unique_id=&quot;64443&quot;&gt;&lt;property id=&quot;20148&quot; value=&quot;5&quot;/&gt;&lt;property id=&quot;20300&quot; value=&quot;Slide 33 - &amp;quot;GE appears to be a useful too for battling the many exotic diseases that have ravaged North American forests&amp;quot;&quot;/&gt;&lt;property id=&quot;20307&quot; value=&quot;781&quot;/&gt;&lt;/object&gt;&lt;object type=&quot;3&quot; unique_id=&quot;64444&quot;&gt;&lt;property id=&quot;20148&quot; value=&quot;5&quot;/&gt;&lt;property id=&quot;20300&quot; value=&quot;Slide 34 - &amp;quot;American Chestnut most advanced case&amp;quot;&quot;/&gt;&lt;property id=&quot;20307&quot; value=&quot;782&quot;/&gt;&lt;/object&gt;&lt;object type=&quot;3&quot; unique_id=&quot;64447&quot;&gt;&lt;property id=&quot;20148&quot; value=&quot;5&quot;/&gt;&lt;property id=&quot;20300&quot; value=&quot;Slide 9 - &amp;quot;Virus-resistant papaya&amp;quot;&quot;/&gt;&lt;property id=&quot;20307&quot; value=&quot;771&quot;/&gt;&lt;/object&gt;&lt;object type=&quot;3&quot; unique_id=&quot;64453&quot;&gt;&lt;property id=&quot;20148&quot; value=&quot;5&quot;/&gt;&lt;property id=&quot;20300&quot; value=&quot;Slide 32 - &amp;quot;Sterility a valuable tool for battling invasive, exotic forest trees:  “Wilding” in New Zealand  &amp;quot;&quot;/&gt;&lt;property id=&quot;20307&quot; value=&quot;770&quot;/&gt;&lt;/object&gt;&lt;object type=&quot;3&quot; unique_id=&quot;70192&quot;&gt;&lt;property id=&quot;20148&quot; value=&quot;5&quot;/&gt;&lt;property id=&quot;20300&quot; value=&quot;Slide 1&quot;/&gt;&lt;property id=&quot;20307&quot; value=&quot;787&quot;/&gt;&lt;/object&gt;&lt;object type=&quot;3&quot; unique_id=&quot;70193&quot;&gt;&lt;property id=&quot;20148&quot; value=&quot;5&quot;/&gt;&lt;property id=&quot;20300&quot; value=&quot;Slide 3 - &amp;quot;Goals for today&amp;quot;&quot;/&gt;&lt;property id=&quot;20307&quot; value=&quot;786&quot;/&gt;&lt;/object&gt;&lt;object type=&quot;3&quot; unique_id=&quot;70194&quot;&gt;&lt;property id=&quot;20148&quot; value=&quot;5&quot;/&gt;&lt;property id=&quot;20300&quot; value=&quot;Slide 5 - &amp;quot;Constraints to breeding with trees are great – GMO methods offer very significant additional tools&amp;quot;&quot;/&gt;&lt;property id=&quot;20307&quot; value=&quot;789&quot;/&gt;&lt;/object&gt;&lt;object type=&quot;3&quot; unique_id=&quot;70196&quot;&gt;&lt;property id=&quot;20148&quot; value=&quot;5&quot;/&gt;&lt;property id=&quot;20300&quot; value=&quot;Slide 11 - &amp;quot;Non-browning “Arctic Apple”  Suppression of native polyphenol oxidase gene expression&amp;quot;&quot;/&gt;&lt;property id=&quot;20307&quot; value=&quot;788&quot;/&gt;&lt;/object&gt;&lt;object type=&quot;3&quot; unique_id=&quot;72087&quot;&gt;&lt;property id=&quot;20148&quot; value=&quot;5&quot;/&gt;&lt;property id=&quot;20300&quot; value=&quot;Slide 26 - &amp;quot;Lignin-modified trees – much improved ethanol or pulp yields &amp;quot;&quot;/&gt;&lt;property id=&quot;20307&quot; value=&quot;803&quot;/&gt;&lt;/object&gt;&lt;object type=&quot;3&quot; unique_id=&quot;72088&quot;&gt;&lt;property id=&quot;20148&quot; value=&quot;5&quot;/&gt;&lt;property id=&quot;20300&quot; value=&quot;Slide 27 - &amp;quot;Freeze-tolerant Eucalyptus  Proposed for commercial deregulation in USA&amp;quot;&quot;/&gt;&lt;property id=&quot;20307&quot; value=&quot;804&quot;/&gt;&lt;/object&gt;&lt;object type=&quot;3&quot; unique_id=&quot;72089&quot;&gt;&lt;property id=&quot;20148&quot; value=&quot;5&quot;/&gt;&lt;property id=&quot;20300&quot; value=&quot;Slide 30 - &amp;quot;Similar results for poplar Brunner et al. 2007, Elorriaga et al. 2014 Tree Genetics and Genomes&amp;quot;&quot;/&gt;&lt;property id=&quot;20307&quot; value=&quot;800&quot;/&gt;&lt;/object&gt;&lt;object type=&quot;3&quot; unique_id=&quot;72090&quot;&gt;&lt;property id=&quot;20148&quot; value=&quot;5&quot;/&gt;&lt;property id=&quot;20300&quot; value=&quot;Slide 31 - &amp;quot;Complete sterility - Undeveloped catkins by suppression of native LEAFY gene in poplar (RNAi)&amp;quot;&quot;/&gt;&lt;property id=&quot;20307&quot; value=&quot;791&quot;/&gt;&lt;/object&gt;&lt;object type=&quot;3&quot; unique_id=&quot;72093&quot;&gt;&lt;property id=&quot;20148&quot; value=&quot;5&quot;/&gt;&lt;property id=&quot;20300&quot; value=&quot;Slide 48 - &amp;quot;Millions of dollars of regulatory costs to use a gene we eat daily in spinach&amp;quot;&quot;/&gt;&lt;property id=&quot;20307&quot; value=&quot;792&quot;/&gt;&lt;/object&gt;&lt;object type=&quot;3&quot; unique_id=&quot;73565&quot;&gt;&lt;property id=&quot;20148&quot; value=&quot;5&quot;/&gt;&lt;property id=&quot;20300&quot; value=&quot;Slide 10&quot;/&gt;&lt;property id=&quot;20307&quot; value=&quot;814&quot;/&gt;&lt;/object&gt;&lt;object type=&quot;3&quot; unique_id=&quot;73568&quot;&gt;&lt;property id=&quot;20148&quot; value=&quot;5&quot;/&gt;&lt;property id=&quot;20300&quot; value=&quot;Slide 12&quot;/&gt;&lt;property id=&quot;20307&quot; value=&quot;817&quot;/&gt;&lt;/object&gt;&lt;object type=&quot;3&quot; unique_id=&quot;73569&quot;&gt;&lt;property id=&quot;20148&quot; value=&quot;5&quot;/&gt;&lt;property id=&quot;20300&quot; value=&quot;Slide 13&quot;/&gt;&lt;property id=&quot;20307&quot; value=&quot;818&quot;/&gt;&lt;/object&gt;&lt;object type=&quot;3&quot; unique_id=&quot;73573&quot;&gt;&lt;property id=&quot;20148&quot; value=&quot;5&quot;/&gt;&lt;property id=&quot;20300&quot; value=&quot;Slide 17 - &amp;quot;Insertion of a transgene that elevates natural systemic acquired resistance also promising&amp;quot;&quot;/&gt;&lt;property id=&quot;20307&quot; value=&quot;809&quot;/&gt;&lt;/object&gt;&lt;object type=&quot;3&quot; unique_id=&quot;73574&quot;&gt;&lt;property id=&quot;20148&quot; value=&quot;5&quot;/&gt;&lt;property id=&quot;20300&quot; value=&quot;Slide 44 - &amp;quot;Regulatory problems with GMO trees also severe  Event-specific decisions and costs &amp;quot;&quot;/&gt;&lt;property id=&quot;20307&quot; value=&quot;807&quot;/&gt;&lt;/object&gt;&lt;object type=&quot;3&quot; unique_id=&quot;74614&quot;&gt;&lt;property id=&quot;20148&quot; value=&quot;5&quot;/&gt;&lt;property id=&quot;20300&quot; value=&quot;Slide 14&quot;/&gt;&lt;property id=&quot;20307&quot; value=&quot;820&quot;/&gt;&lt;/object&gt;&lt;object type=&quot;3&quot; unique_id=&quot;74615&quot;&gt;&lt;property id=&quot;20148&quot; value=&quot;5&quot;/&gt;&lt;property id=&quot;20300&quot; value=&quot;Slide 15 - &amp;quot;Rapid spread throughout Florida and of great concern in other citrus growing areas&amp;quot;&quot;/&gt;&lt;property id=&quot;20307&quot; value=&quot;821&quot;/&gt;&lt;/object&gt;&lt;object type=&quot;3&quot; unique_id=&quot;74616&quot;&gt;&lt;property id=&quot;20148&quot; value=&quot;5&quot;/&gt;&lt;property id=&quot;20300&quot; value=&quot;Slide 16 - &amp;quot;Defensin-like proteins from spinach promising&amp;quot;&quot;/&gt;&lt;property id=&quot;20307&quot; value=&quot;823&quot;/&gt;&lt;/object&gt;&lt;object type=&quot;3&quot; unique_id=&quot;74904&quot;&gt;&lt;property id=&quot;20148&quot; value=&quot;5&quot;/&gt;&lt;property id=&quot;20300&quot; value=&quot;Slide 23 - &amp;quot;Currently creating new hybrids by crossing Bt poplar with other poplars&amp;quot;&quot;/&gt;&lt;property id=&quot;20307&quot; value=&quot;824&quot;/&gt;&lt;/object&gt;&lt;object type=&quot;3&quot; unique_id=&quot;75252&quot;&gt;&lt;property id=&quot;20148&quot; value=&quot;5&quot;/&gt;&lt;property id=&quot;20300&quot; value=&quot;Slide 2 - &amp;quot;Clarifying terms&amp;quot;&quot;/&gt;&lt;property id=&quot;20307&quot; value=&quot;827&quot;/&gt;&lt;/object&gt;&lt;object type=&quot;3&quot; unique_id=&quot;75253&quot;&gt;&lt;property id=&quot;20148&quot; value=&quot;5&quot;/&gt;&lt;property id=&quot;20300&quot; value=&quot;Slide 4 - &amp;quot;Goals for today&amp;quot;&quot;/&gt;&lt;property id=&quot;20307&quot; value=&quot;829&quot;/&gt;&lt;/object&gt;&lt;object type=&quot;3&quot; unique_id=&quot;75254&quot;&gt;&lt;property id=&quot;20148&quot; value=&quot;5&quot;/&gt;&lt;property id=&quot;20300&quot; value=&quot;Slide 8 - &amp;quot;Goals for today&amp;quot;&quot;/&gt;&lt;property id=&quot;20307&quot; value=&quot;828&quot;/&gt;&lt;/object&gt;&lt;object type=&quot;3&quot; unique_id=&quot;76857&quot;&gt;&lt;property id=&quot;20148&quot; value=&quot;5&quot;/&gt;&lt;property id=&quot;20300&quot; value=&quot;Slide 18 - &amp;quot;Overexpression of endogenous flowering genes induce early flowering in several tree species &amp;quot;&quot;/&gt;&lt;property id=&quot;20307&quot; value=&quot;837&quot;/&gt;&lt;/object&gt;&lt;object type=&quot;3&quot; unique_id=&quot;76858&quot;&gt;&lt;property id=&quot;20148&quot; value=&quot;5&quot;/&gt;&lt;property id=&quot;20300&quot; value=&quot;Slide 19&quot;/&gt;&lt;property id=&quot;20307&quot; value=&quot;838&quot;/&gt;&lt;/object&gt;&lt;object type=&quot;3&quot; unique_id=&quot;76859&quot;&gt;&lt;property id=&quot;20148&quot; value=&quot;5&quot;/&gt;&lt;property id=&quot;20300&quot; value=&quot;Slide 20 - &amp;quot;Early flowering effective in eucalypts too….&amp;quot;&quot;/&gt;&lt;property id=&quot;20307&quot; value=&quot;839&quot;/&gt;&lt;/object&gt;&lt;object type=&quot;3&quot; unique_id=&quot;76860&quot;&gt;&lt;property id=&quot;20148&quot; value=&quot;5&quot;/&gt;&lt;property id=&quot;20300&quot; value=&quot;Slide 21 - &amp;quot;And flowering accelerated in poplar by suppression of native genes&amp;quot;&quot;/&gt;&lt;property id=&quot;20307&quot; value=&quot;840&quot;/&gt;&lt;/object&gt;&lt;object type=&quot;3&quot; unique_id=&quot;76861&quot;&gt;&lt;property id=&quot;20148&quot; value=&quot;5&quot;/&gt;&lt;property id=&quot;20300&quot; value=&quot;Slide 25 - &amp;quot;Growth benefits despite low insect pressure during large field trial of resistant genotypes     &amp;quot;&quot;/&gt;&lt;property id=&quot;20307&quot; value=&quot;830&quot;/&gt;&lt;/object&gt;&lt;object type=&quot;3&quot; unique_id=&quot;76862&quot;&gt;&lt;property id=&quot;20148&quot; value=&quot;5&quot;/&gt;&lt;property id=&quot;20300&quot; value=&quot;Slide 28&quot;/&gt;&lt;property id=&quot;20307&quot; value=&quot;833&quot;/&gt;&lt;/object&gt;&lt;object type=&quot;3&quot; unique_id=&quot;76863&quot;&gt;&lt;property id=&quot;20148&quot; value=&quot;5&quot;/&gt;&lt;property id=&quot;20300&quot; value=&quot;Slide 39 - &amp;quot;There is hardly a trickle of GMO tree products compared to its scientific potential – why?  Social / market and re&quot;/&gt;&lt;property id=&quot;20307&quot; value=&quot;834&quot;/&gt;&lt;/object&gt;&lt;object type=&quot;3&quot; unique_id=&quot;76864&quot;&gt;&lt;property id=&quot;20148&quot; value=&quot;5&quot;/&gt;&lt;property id=&quot;20300&quot; value=&quot;Slide 41 - &amp;quot;Transgenic trees are controversial&amp;quot;&quot;/&gt;&lt;property id=&quot;20307&quot; value=&quot;835&quot;/&gt;&lt;/object&gt;&lt;object type=&quot;3&quot; unique_id=&quot;76865&quot;&gt;&lt;property id=&quot;20148&quot; value=&quot;5&quot;/&gt;&lt;property id=&quot;20300&quot; value=&quot;Slide 42 - &amp;quot;Major environmental groups promoting wild forests dislike GE trees &amp;quot;&quot;/&gt;&lt;property id=&quot;20307&quot; value=&quot;836&quot;/&gt;&lt;/object&gt;&lt;object type=&quot;3&quot; unique_id=&quot;76866&quot;&gt;&lt;property id=&quot;20148&quot; value=&quot;5&quot;/&gt;&lt;property id=&quot;20300&quot; value=&quot;Slide 43 - &amp;quot;“Green” certification of forests create severe barriers to field research, markets&amp;quot;&quot;/&gt;&lt;property id=&quot;20307&quot; value=&quot;842&quot;/&gt;&lt;/object&gt;&lt;object type=&quot;3&quot; unique_id=&quot;76867&quot;&gt;&lt;property id=&quot;20148&quot; value=&quot;5&quot;/&gt;&lt;property id=&quot;20300&quot; value=&quot;Slide 45 - &amp;quot;Regulatory problems with GMO trees also severe Presumption of harm from GE method during research and breeding &amp;quot;&quot;/&gt;&lt;property id=&quot;20307&quot; value=&quot;843&quot;/&gt;&lt;/object&gt;&lt;object type=&quot;3&quot; unique_id=&quot;76868&quot;&gt;&lt;property id=&quot;20148&quot; value=&quot;5&quot;/&gt;&lt;property id=&quot;20300&quot; value=&quot;Slide 49 - &amp;quot;Lignin-modified trees  Concept proven, but much refinement needed  Type of gene, promoters, extent of modification&quot;/&gt;&lt;property id=&quot;20307&quot; value=&quot;831&quot;/&gt;&lt;/object&gt;&lt;object type=&quot;3&quot; unique_id=&quot;76869&quot;&gt;&lt;property id=&quot;20148&quot; value=&quot;5&quot;/&gt;&lt;property id=&quot;20300&quot; value=&quot;Slide 50 - &amp;quot;Cold tolerant Eucalyptus  Concept proven, much refinement needed  Type of gene, promoters, extent of modification,&quot;/&gt;&lt;property id=&quot;20307&quot; value=&quot;832&quot;/&gt;&lt;/object&gt;&lt;object type=&quot;3&quot; unique_id=&quot;76870&quot;&gt;&lt;property id=&quot;20148&quot; value=&quot;5&quot;/&gt;&lt;property id=&quot;20300&quot; value=&quot;Slide 51 - &amp;quot;Pest epidemics increasing with travel and climate change  Need rapid use of all available tools, including GE – re&quot;/&gt;&lt;property id=&quot;20307&quot; value=&quot;841&quot;/&gt;&lt;/object&gt;&lt;object type=&quot;3&quot; unique_id=&quot;76871&quot;&gt;&lt;property id=&quot;20148&quot; value=&quot;5&quot;/&gt;&lt;property id=&quot;20300&quot; value=&quot;Slide 52 - &amp;quot;Gene targeting, cisgenics, intragenics coming along fast in genomic age  = increased precision, safer than breedin&quot;/&gt;&lt;property id=&quot;20307&quot; value=&quot;844&quot;/&gt;&lt;/object&gt;&lt;object type=&quot;3&quot; unique_id=&quot;76872&quot;&gt;&lt;property id=&quot;20148&quot; value=&quot;5&quot;/&gt;&lt;property id=&quot;20300&quot; value=&quot;Slide 53 - &amp;quot;In summary&amp;quot;&quot;/&gt;&lt;property id=&quot;20307&quot; value=&quot;845&quot;/&gt;&lt;/object&gt;&lt;object type=&quot;3&quot; unique_id=&quot;77207&quot;&gt;&lt;property id=&quot;20148&quot; value=&quot;5&quot;/&gt;&lt;property id=&quot;20300&quot; value=&quot;Slide 38 - &amp;quot;Goals for today&amp;quot;&quot;/&gt;&lt;property id=&quot;20307&quot; value=&quot;846&quot;/&gt;&lt;/object&gt;&lt;object type=&quot;3&quot; unique_id=&quot;77469&quot;&gt;&lt;property id=&quot;20148&quot; value=&quot;5&quot;/&gt;&lt;property id=&quot;20300&quot; value=&quot;Slide 35 - &amp;quot;Trees as bio-factories for the production of specialty chemicals and sources of biofuels&amp;quot;&quot;/&gt;&lt;property id=&quot;20307&quot; value=&quot;849&quot;/&gt;&lt;/object&gt;&lt;object type=&quot;3&quot; unique_id=&quot;77470&quot;&gt;&lt;property id=&quot;20148&quot; value=&quot;5&quot;/&gt;&lt;property id=&quot;20300&quot; value=&quot;Slide 36&quot;/&gt;&lt;property id=&quot;20307&quot; value=&quot;848&quot;/&gt;&lt;/object&gt;&lt;object type=&quot;3&quot; unique_id=&quot;77471&quot;&gt;&lt;property id=&quot;20148&quot; value=&quot;5&quot;/&gt;&lt;property id=&quot;20300&quot; value=&quot;Slide 37 - &amp;quot;Large scale field trials of a variety of genes and insertions underway&amp;quot;&quot;/&gt;&lt;property id=&quot;20307&quot; value=&quot;847&quot;/&gt;&lt;/object&gt;&lt;/object&gt;&lt;object type=&quot;8&quot; unique_id=&quot;1017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auss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Strauss</Template>
  <TotalTime>5724</TotalTime>
  <Words>1148</Words>
  <Application>Microsoft Office PowerPoint</Application>
  <PresentationFormat>On-screen Show (4:3)</PresentationFormat>
  <Paragraphs>238</Paragraphs>
  <Slides>47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宋体</vt:lpstr>
      <vt:lpstr>Arial</vt:lpstr>
      <vt:lpstr>Calibri</vt:lpstr>
      <vt:lpstr>Calibri Light</vt:lpstr>
      <vt:lpstr>Century Gothic</vt:lpstr>
      <vt:lpstr>Consolas</vt:lpstr>
      <vt:lpstr>Corbel</vt:lpstr>
      <vt:lpstr>Verdana</vt:lpstr>
      <vt:lpstr>Wingdings</vt:lpstr>
      <vt:lpstr>Wingdings 2</vt:lpstr>
      <vt:lpstr>Strauss</vt:lpstr>
      <vt:lpstr>PowerPoint Presentation</vt:lpstr>
      <vt:lpstr>What is genetic engineering (GE)</vt:lpstr>
      <vt:lpstr>Plan</vt:lpstr>
      <vt:lpstr>Types of forests</vt:lpstr>
      <vt:lpstr>Four major types of tree-dominated communities</vt:lpstr>
      <vt:lpstr>PowerPoint Presentation</vt:lpstr>
      <vt:lpstr>PowerPoint Presentation</vt:lpstr>
      <vt:lpstr>Wild forest tree  protection or  restoration the  other extreme –   American  Chestnut  restoration</vt:lpstr>
      <vt:lpstr>Benefits</vt:lpstr>
      <vt:lpstr>GE methods of special value for trees due to breeding constraints</vt:lpstr>
      <vt:lpstr>Overexpression of endogenous flowering genes induce early flowering in several tree species </vt:lpstr>
      <vt:lpstr>RNA interference (RNAi) for gene suppression </vt:lpstr>
      <vt:lpstr>PowerPoint Presentation</vt:lpstr>
      <vt:lpstr>Non-browning “Arctic Apple”  RNAi suppression of native polyphenol oxidase gene expression</vt:lpstr>
      <vt:lpstr>Coming: Gene editing technology for diverse traits</vt:lpstr>
      <vt:lpstr>Constraints</vt:lpstr>
      <vt:lpstr>Constraints - 1 </vt:lpstr>
      <vt:lpstr>Constraints - 2</vt:lpstr>
      <vt:lpstr>Detailed criticisms of regulations and the harm done to research and application</vt:lpstr>
      <vt:lpstr>An international regulatory issue given Cartagena Protocol and trade</vt:lpstr>
      <vt:lpstr>One of the big problems is cost of regulating every insertion</vt:lpstr>
      <vt:lpstr>Market certification systems for forestry also a serious constraint</vt:lpstr>
      <vt:lpstr>“Green” certification of forests create severe barriers to field research, markets</vt:lpstr>
      <vt:lpstr>All forest certification systems now ban all GE trees – no exemptions</vt:lpstr>
      <vt:lpstr>Forest health threats the reason we wrote the essay</vt:lpstr>
      <vt:lpstr>Forest health a major and growing concern</vt:lpstr>
      <vt:lpstr>American Chestnut restoration – genomics and genetic engineering</vt:lpstr>
      <vt:lpstr>Hemlock in USA under siege today</vt:lpstr>
      <vt:lpstr>Emerald Ash Borer killing ~all ashes in USA – costing billions </vt:lpstr>
      <vt:lpstr>Swiss Needle Cast in Oregon Douglas-fir – breeding ineffective</vt:lpstr>
      <vt:lpstr>Examples of GE trees</vt:lpstr>
      <vt:lpstr>Technology diverse and effective</vt:lpstr>
      <vt:lpstr>RNAi:  Virus-resistant papaya</vt:lpstr>
      <vt:lpstr>PowerPoint Presentation</vt:lpstr>
      <vt:lpstr>Non-browning “Arctic Apple”  RNAi suppression of native polyphenol oxidase gene expression</vt:lpstr>
      <vt:lpstr>Non-browning “Arctic Apple”  Time lapse video</vt:lpstr>
      <vt:lpstr>PowerPoint Presentation</vt:lpstr>
      <vt:lpstr>Lepidopteran-resistant poplars commercially approved in China - Bt cry1</vt:lpstr>
      <vt:lpstr>Coleopteran resistant Bt-cottonwoods in eastern Oregon field trial</vt:lpstr>
      <vt:lpstr>Growth benefits (10-20%) despite low insect pressure during large field trial of resistant genotypes     </vt:lpstr>
      <vt:lpstr>High value of herbicide resistance technology</vt:lpstr>
      <vt:lpstr>Sterility a valuable tool for transgene containment and containing exotics:   “Wilding” in New Zealand, South Africa, and others</vt:lpstr>
      <vt:lpstr>RNAi for complete sterility RNAi field trial of poplar in Oregon: 25 constructs, 3 genotypes, 4,000 trees, 9 acres</vt:lpstr>
      <vt:lpstr>It takes a few years to flower</vt:lpstr>
      <vt:lpstr>Effective sterility Undeveloped catkins, normal growth, with RNAi suppression of native LEAFY gene in poplar</vt:lpstr>
      <vt:lpstr>CRISPRs Predictable, stable sterility, ~10% biallelic mutation rate</vt:lpstr>
      <vt:lpstr>In 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Methylated genes have similar patterns in different tissues</dc:title>
  <dc:creator>Etherington, Liz</dc:creator>
  <cp:lastModifiedBy>Steve Strauss</cp:lastModifiedBy>
  <cp:revision>548</cp:revision>
  <dcterms:created xsi:type="dcterms:W3CDTF">2011-04-05T17:27:49Z</dcterms:created>
  <dcterms:modified xsi:type="dcterms:W3CDTF">2016-08-22T22:26:18Z</dcterms:modified>
</cp:coreProperties>
</file>